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14" roundtripDataSignature="AMtx7mhfbx1NMEZBAz87bDOBJtDDexVM8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50ec03802_0_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g3250ec0380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250ec03802_0_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g3250ec03802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250ec03802_0_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g3250ec03802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250ec03802_0_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g3250ec03802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250ec03802_0_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g3250ec03802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250ec03802_0_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g3250ec03802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250ec03802_0_8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g3250ec03802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2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2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2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2.png"/><Relationship Id="rId5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16.jpg"/><Relationship Id="rId9" Type="http://schemas.openxmlformats.org/officeDocument/2006/relationships/image" Target="../media/image11.png"/><Relationship Id="rId5" Type="http://schemas.openxmlformats.org/officeDocument/2006/relationships/image" Target="../media/image2.png"/><Relationship Id="rId6" Type="http://schemas.openxmlformats.org/officeDocument/2006/relationships/image" Target="../media/image4.png"/><Relationship Id="rId7" Type="http://schemas.openxmlformats.org/officeDocument/2006/relationships/image" Target="../media/image5.jpg"/><Relationship Id="rId8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1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12.jpg"/><Relationship Id="rId6" Type="http://schemas.openxmlformats.org/officeDocument/2006/relationships/image" Target="../media/image1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image" Target="../media/image13.jpg"/><Relationship Id="rId5" Type="http://schemas.openxmlformats.org/officeDocument/2006/relationships/image" Target="../media/image9.jpg"/><Relationship Id="rId6" Type="http://schemas.openxmlformats.org/officeDocument/2006/relationships/image" Target="../media/image8.jpg"/><Relationship Id="rId7" Type="http://schemas.openxmlformats.org/officeDocument/2006/relationships/image" Target="../media/image18.jpg"/><Relationship Id="rId8" Type="http://schemas.openxmlformats.org/officeDocument/2006/relationships/image" Target="../media/image1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idx="1" type="subTitle"/>
          </p:nvPr>
        </p:nvSpPr>
        <p:spPr>
          <a:xfrm>
            <a:off x="311700" y="1925100"/>
            <a:ext cx="8520600" cy="12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62500"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rPr lang="es-ES" sz="5645">
                <a:solidFill>
                  <a:schemeClr val="lt1"/>
                </a:solidFill>
              </a:rPr>
              <a:t>Nuevos Retos de Formación en el</a:t>
            </a:r>
            <a:endParaRPr sz="5645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rPr lang="es-ES" sz="5645">
                <a:solidFill>
                  <a:schemeClr val="lt1"/>
                </a:solidFill>
              </a:rPr>
              <a:t>Sector de Exhibición Cinematográfica</a:t>
            </a:r>
            <a:endParaRPr sz="5645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6666"/>
              <a:buNone/>
            </a:pPr>
            <a:r>
              <a:t/>
            </a:r>
            <a:endParaRPr sz="1500">
              <a:solidFill>
                <a:schemeClr val="lt1"/>
              </a:solidFill>
            </a:endParaRPr>
          </a:p>
        </p:txBody>
      </p:sp>
      <p:pic>
        <p:nvPicPr>
          <p:cNvPr id="55" name="Google Shape;5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89200" y="3227950"/>
            <a:ext cx="1704600" cy="170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96675" y="5143500"/>
            <a:ext cx="1489675" cy="3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96663" y="4359225"/>
            <a:ext cx="1489675" cy="30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g3250ec03802_0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8" y="0"/>
            <a:ext cx="913147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g3250ec03802_0_1"/>
          <p:cNvSpPr txBox="1"/>
          <p:nvPr>
            <p:ph idx="1" type="subTitle"/>
          </p:nvPr>
        </p:nvSpPr>
        <p:spPr>
          <a:xfrm>
            <a:off x="0" y="1079500"/>
            <a:ext cx="34560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1600">
                <a:solidFill>
                  <a:schemeClr val="lt1"/>
                </a:solidFill>
              </a:rPr>
              <a:t>¿PUEDE LA TECNOLOGÍA EMULAR EL IMPACTO DEL “BARBENHEIMER?</a:t>
            </a:r>
            <a:endParaRPr sz="1600">
              <a:solidFill>
                <a:schemeClr val="lt1"/>
              </a:solidFill>
            </a:endParaRPr>
          </a:p>
        </p:txBody>
      </p:sp>
      <p:pic>
        <p:nvPicPr>
          <p:cNvPr id="64" name="Google Shape;64;g3250ec03802_0_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3463" y="3323175"/>
            <a:ext cx="1704600" cy="170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g3250ec03802_0_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10925" y="4435425"/>
            <a:ext cx="1489675" cy="30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250ec03802_0_13"/>
          <p:cNvSpPr txBox="1"/>
          <p:nvPr>
            <p:ph idx="1" type="subTitle"/>
          </p:nvPr>
        </p:nvSpPr>
        <p:spPr>
          <a:xfrm>
            <a:off x="0" y="624425"/>
            <a:ext cx="3456000" cy="17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1600">
                <a:solidFill>
                  <a:schemeClr val="lt1"/>
                </a:solidFill>
              </a:rPr>
              <a:t>¿PUEDE LA TECNOLOGÍA EMULAR EL IMPACTO DEL “BARBENHEIMER?</a:t>
            </a:r>
            <a:endParaRPr sz="16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6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1600">
                <a:solidFill>
                  <a:schemeClr val="lt1"/>
                </a:solidFill>
              </a:rPr>
              <a:t>El impacto invisible.</a:t>
            </a:r>
            <a:endParaRPr sz="1600">
              <a:solidFill>
                <a:schemeClr val="lt1"/>
              </a:solidFill>
            </a:endParaRPr>
          </a:p>
        </p:txBody>
      </p:sp>
      <p:pic>
        <p:nvPicPr>
          <p:cNvPr id="71" name="Google Shape;71;g3250ec03802_0_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3463" y="3323175"/>
            <a:ext cx="1704600" cy="170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g3250ec03802_0_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0925" y="4435425"/>
            <a:ext cx="1489675" cy="3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g3250ec03802_0_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42725" y="489900"/>
            <a:ext cx="5204561" cy="296659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g3250ec03802_0_13"/>
          <p:cNvSpPr txBox="1"/>
          <p:nvPr/>
        </p:nvSpPr>
        <p:spPr>
          <a:xfrm>
            <a:off x="571500" y="3482775"/>
            <a:ext cx="4694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lt1"/>
                </a:solidFill>
              </a:rPr>
              <a:t>Es erróneo (o más bien incompleto) decir que Avatar puso de moda el 3D. Su gran éxito fue empujar definitivamente al negocio del cine hacia los proyectores y soportes digitales (tanto en la filmación como en la distribución y exhibición de contenidos) capaces de llevar a la gran pantalla la cota de calidad visual que desde entonces reclamó el consumidor.</a:t>
            </a:r>
            <a:endParaRPr sz="1300">
              <a:solidFill>
                <a:schemeClr val="lt1"/>
              </a:solidFill>
            </a:endParaRPr>
          </a:p>
        </p:txBody>
      </p:sp>
      <p:pic>
        <p:nvPicPr>
          <p:cNvPr id="75" name="Google Shape;75;g3250ec03802_0_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7704" y="2097367"/>
            <a:ext cx="2464971" cy="138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g3250ec03802_0_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9700" y="248300"/>
            <a:ext cx="1704600" cy="1278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g3250ec03802_0_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82026" y="1515975"/>
            <a:ext cx="2052274" cy="1405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g3250ec03802_0_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03463" y="3323175"/>
            <a:ext cx="1704600" cy="170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g3250ec03802_0_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10925" y="4435425"/>
            <a:ext cx="1489675" cy="3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g3250ec03802_0_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82025" y="391550"/>
            <a:ext cx="1704600" cy="170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g3250ec03802_0_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18600" y="1836479"/>
            <a:ext cx="2677576" cy="149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g3250ec03802_0_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568054" y="3323175"/>
            <a:ext cx="3596720" cy="17046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g3250ec03802_0_21"/>
          <p:cNvSpPr txBox="1"/>
          <p:nvPr/>
        </p:nvSpPr>
        <p:spPr>
          <a:xfrm>
            <a:off x="321950" y="448700"/>
            <a:ext cx="2874300" cy="12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300">
                <a:solidFill>
                  <a:srgbClr val="FF0000"/>
                </a:solidFill>
              </a:rPr>
              <a:t>MEJORAS TÉCNICAS</a:t>
            </a:r>
            <a:endParaRPr b="1" sz="13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Normativa DCI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DCP + KDM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Inmersive Audio BitStream (ATMOS, DTSX…)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HFR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HDR</a:t>
            </a:r>
            <a:endParaRPr sz="1000">
              <a:solidFill>
                <a:schemeClr val="lt1"/>
              </a:solidFill>
            </a:endParaRPr>
          </a:p>
        </p:txBody>
      </p:sp>
      <p:sp>
        <p:nvSpPr>
          <p:cNvPr id="88" name="Google Shape;88;g3250ec03802_0_21"/>
          <p:cNvSpPr txBox="1"/>
          <p:nvPr/>
        </p:nvSpPr>
        <p:spPr>
          <a:xfrm>
            <a:off x="220350" y="3469200"/>
            <a:ext cx="2874300" cy="13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300">
                <a:solidFill>
                  <a:srgbClr val="FF0000"/>
                </a:solidFill>
              </a:rPr>
              <a:t>MEJORAS EN MONITORIZACIÓN Y LOGÍSTICA</a:t>
            </a:r>
            <a:endParaRPr b="1" sz="13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LMS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TMS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CMS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NOC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Integración POS</a:t>
            </a:r>
            <a:endParaRPr sz="1000">
              <a:solidFill>
                <a:schemeClr val="lt1"/>
              </a:solidFill>
            </a:endParaRPr>
          </a:p>
        </p:txBody>
      </p:sp>
      <p:sp>
        <p:nvSpPr>
          <p:cNvPr id="89" name="Google Shape;89;g3250ec03802_0_21"/>
          <p:cNvSpPr txBox="1"/>
          <p:nvPr/>
        </p:nvSpPr>
        <p:spPr>
          <a:xfrm>
            <a:off x="5209325" y="1665800"/>
            <a:ext cx="3524100" cy="13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300">
                <a:solidFill>
                  <a:srgbClr val="FF0000"/>
                </a:solidFill>
              </a:rPr>
              <a:t>PANTALLAS LED</a:t>
            </a:r>
            <a:endParaRPr b="1" sz="13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LG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Samsung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Shenzhen Timewaying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Leyard Optoelectronic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Shenzhen Unilumin Technology</a:t>
            </a:r>
            <a:endParaRPr sz="1000">
              <a:solidFill>
                <a:schemeClr val="lt1"/>
              </a:solidFill>
            </a:endParaRPr>
          </a:p>
        </p:txBody>
      </p:sp>
      <p:sp>
        <p:nvSpPr>
          <p:cNvPr id="90" name="Google Shape;90;g3250ec03802_0_21"/>
          <p:cNvSpPr txBox="1"/>
          <p:nvPr>
            <p:ph idx="1" type="subTitle"/>
          </p:nvPr>
        </p:nvSpPr>
        <p:spPr>
          <a:xfrm>
            <a:off x="5243375" y="2654425"/>
            <a:ext cx="3456000" cy="8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700">
                <a:solidFill>
                  <a:schemeClr val="lt1"/>
                </a:solidFill>
              </a:rPr>
              <a:t>Brillo: Mayor intensidad lumínica (1000+ nits vs. 2000-6000 lúmenes).</a:t>
            </a:r>
            <a:endParaRPr sz="7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700">
                <a:solidFill>
                  <a:schemeClr val="lt1"/>
                </a:solidFill>
              </a:rPr>
              <a:t>Contraste: Relaciones mucho más altas (1.000.000:1+ vs. 2.000:1 a 10.000:1).</a:t>
            </a:r>
            <a:endParaRPr sz="7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700">
                <a:solidFill>
                  <a:schemeClr val="lt1"/>
                </a:solidFill>
              </a:rPr>
              <a:t>Gama de color: Mayor cobertura del espacio de color DCI-P3.</a:t>
            </a:r>
            <a:endParaRPr sz="7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700">
                <a:solidFill>
                  <a:schemeClr val="lt1"/>
                </a:solidFill>
              </a:rPr>
              <a:t>Unifo</a:t>
            </a:r>
            <a:r>
              <a:rPr lang="es-ES" sz="700">
                <a:solidFill>
                  <a:schemeClr val="lt1"/>
                </a:solidFill>
              </a:rPr>
              <a:t>r</a:t>
            </a:r>
            <a:r>
              <a:rPr lang="es-ES" sz="700">
                <a:solidFill>
                  <a:schemeClr val="lt1"/>
                </a:solidFill>
              </a:rPr>
              <a:t>midad de brillo: Iluminación consistente y sin "hot spot".</a:t>
            </a:r>
            <a:endParaRPr sz="7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700">
                <a:solidFill>
                  <a:schemeClr val="lt1"/>
                </a:solidFill>
              </a:rPr>
              <a:t>Tiempo de respuesta: Mucho más rápido, evitando el "motion blur".</a:t>
            </a:r>
            <a:endParaRPr sz="7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700">
                <a:solidFill>
                  <a:schemeClr val="lt1"/>
                </a:solidFill>
              </a:rPr>
              <a:t>Ángulo de visión: Mayor ángulo sin degradación de la imagen.</a:t>
            </a:r>
            <a:endParaRPr sz="3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91" name="Google Shape;91;g3250ec03802_0_21"/>
          <p:cNvSpPr txBox="1"/>
          <p:nvPr/>
        </p:nvSpPr>
        <p:spPr>
          <a:xfrm>
            <a:off x="4747900" y="214275"/>
            <a:ext cx="3524100" cy="13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300">
                <a:solidFill>
                  <a:srgbClr val="FF0000"/>
                </a:solidFill>
              </a:rPr>
              <a:t>PROYECTORES LÁSER</a:t>
            </a:r>
            <a:endParaRPr b="1" sz="13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CHRISTIE DIGITAL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BARCO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</a:rPr>
              <a:t>NEC</a:t>
            </a:r>
            <a:endParaRPr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250ec03802_0_29"/>
          <p:cNvSpPr txBox="1"/>
          <p:nvPr>
            <p:ph idx="1" type="subTitle"/>
          </p:nvPr>
        </p:nvSpPr>
        <p:spPr>
          <a:xfrm>
            <a:off x="0" y="1079500"/>
            <a:ext cx="3456000" cy="17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1600">
                <a:solidFill>
                  <a:schemeClr val="lt1"/>
                </a:solidFill>
              </a:rPr>
              <a:t>¿PUEDE LA TECNOLOGÍA EMULAR EL IMPACTO DEL “BARBENHEIMER?</a:t>
            </a:r>
            <a:endParaRPr sz="16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6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1600">
                <a:solidFill>
                  <a:schemeClr val="lt1"/>
                </a:solidFill>
              </a:rPr>
              <a:t>El impacto invisible.</a:t>
            </a:r>
            <a:endParaRPr sz="1600">
              <a:solidFill>
                <a:schemeClr val="lt1"/>
              </a:solidFill>
            </a:endParaRPr>
          </a:p>
        </p:txBody>
      </p:sp>
      <p:pic>
        <p:nvPicPr>
          <p:cNvPr id="97" name="Google Shape;97;g3250ec03802_0_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3463" y="3323175"/>
            <a:ext cx="1704600" cy="170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g3250ec03802_0_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0925" y="4435425"/>
            <a:ext cx="1489675" cy="3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3250ec03802_0_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56000" y="438150"/>
            <a:ext cx="5122250" cy="3416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250ec03802_0_39"/>
          <p:cNvSpPr txBox="1"/>
          <p:nvPr>
            <p:ph idx="1" type="subTitle"/>
          </p:nvPr>
        </p:nvSpPr>
        <p:spPr>
          <a:xfrm>
            <a:off x="0" y="1079500"/>
            <a:ext cx="3456000" cy="17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1600">
                <a:solidFill>
                  <a:schemeClr val="lt1"/>
                </a:solidFill>
              </a:rPr>
              <a:t>¿PUEDE LA TECNOLOGÍA EMULAR EL IMPACTO </a:t>
            </a:r>
            <a:r>
              <a:rPr b="1" lang="es-ES" sz="1600">
                <a:solidFill>
                  <a:srgbClr val="FF0000"/>
                </a:solidFill>
              </a:rPr>
              <a:t>COMERCIAL</a:t>
            </a:r>
            <a:r>
              <a:rPr lang="es-ES" sz="1600">
                <a:solidFill>
                  <a:schemeClr val="lt1"/>
                </a:solidFill>
              </a:rPr>
              <a:t> DEL “BARBENHEIMER?</a:t>
            </a:r>
            <a:endParaRPr sz="16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6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1600">
                <a:solidFill>
                  <a:schemeClr val="lt1"/>
                </a:solidFill>
              </a:rPr>
              <a:t>El impacto </a:t>
            </a:r>
            <a:r>
              <a:rPr b="1" lang="es-ES" sz="1600">
                <a:solidFill>
                  <a:srgbClr val="FF0000"/>
                </a:solidFill>
              </a:rPr>
              <a:t>VISIBLE</a:t>
            </a:r>
            <a:r>
              <a:rPr lang="es-ES" sz="1600">
                <a:solidFill>
                  <a:schemeClr val="lt1"/>
                </a:solidFill>
              </a:rPr>
              <a:t>.</a:t>
            </a:r>
            <a:endParaRPr sz="1600">
              <a:solidFill>
                <a:schemeClr val="lt1"/>
              </a:solidFill>
            </a:endParaRPr>
          </a:p>
        </p:txBody>
      </p:sp>
      <p:pic>
        <p:nvPicPr>
          <p:cNvPr id="105" name="Google Shape;105;g3250ec03802_0_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3463" y="3323175"/>
            <a:ext cx="1704600" cy="170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g3250ec03802_0_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0925" y="4435425"/>
            <a:ext cx="1489675" cy="3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g3250ec03802_0_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3325" y="2784100"/>
            <a:ext cx="4705351" cy="224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g3250ec03802_0_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65673" y="480475"/>
            <a:ext cx="3787800" cy="252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250ec03802_0_47"/>
          <p:cNvSpPr txBox="1"/>
          <p:nvPr>
            <p:ph idx="1" type="subTitle"/>
          </p:nvPr>
        </p:nvSpPr>
        <p:spPr>
          <a:xfrm>
            <a:off x="0" y="1079500"/>
            <a:ext cx="3456000" cy="17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1600">
                <a:solidFill>
                  <a:schemeClr val="lt1"/>
                </a:solidFill>
              </a:rPr>
              <a:t>¿PUEDE LA TECNOLOGÍA EMULAR EL IMPACTO </a:t>
            </a:r>
            <a:r>
              <a:rPr b="1" lang="es-ES" sz="1600">
                <a:solidFill>
                  <a:srgbClr val="FF0000"/>
                </a:solidFill>
              </a:rPr>
              <a:t>COMERCIAL</a:t>
            </a:r>
            <a:r>
              <a:rPr lang="es-ES" sz="1600">
                <a:solidFill>
                  <a:schemeClr val="lt1"/>
                </a:solidFill>
              </a:rPr>
              <a:t> DEL “BARBENHEIMER?</a:t>
            </a:r>
            <a:endParaRPr sz="16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6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1600">
                <a:solidFill>
                  <a:schemeClr val="lt1"/>
                </a:solidFill>
              </a:rPr>
              <a:t>El impacto </a:t>
            </a:r>
            <a:r>
              <a:rPr b="1" lang="es-ES" sz="1600">
                <a:solidFill>
                  <a:srgbClr val="FF0000"/>
                </a:solidFill>
              </a:rPr>
              <a:t>VISIBLE</a:t>
            </a:r>
            <a:r>
              <a:rPr lang="es-ES" sz="1600">
                <a:solidFill>
                  <a:schemeClr val="lt1"/>
                </a:solidFill>
              </a:rPr>
              <a:t>.</a:t>
            </a:r>
            <a:endParaRPr sz="1600">
              <a:solidFill>
                <a:schemeClr val="lt1"/>
              </a:solidFill>
            </a:endParaRPr>
          </a:p>
        </p:txBody>
      </p:sp>
      <p:pic>
        <p:nvPicPr>
          <p:cNvPr id="114" name="Google Shape;114;g3250ec03802_0_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3463" y="3323175"/>
            <a:ext cx="1704600" cy="170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g3250ec03802_0_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0925" y="4435425"/>
            <a:ext cx="1489675" cy="3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g3250ec03802_0_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8400" y="152400"/>
            <a:ext cx="3042662" cy="3042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g3250ec03802_0_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3462" y="152400"/>
            <a:ext cx="2188138" cy="2188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g3250ec03802_0_4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00" y="2936500"/>
            <a:ext cx="2054600" cy="205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g3250ec03802_0_4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359400" y="3347462"/>
            <a:ext cx="1643638" cy="1643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g3250ec03802_0_4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462896" y="3236246"/>
            <a:ext cx="2188150" cy="14551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250ec03802_0_83"/>
          <p:cNvSpPr txBox="1"/>
          <p:nvPr>
            <p:ph idx="1" type="subTitle"/>
          </p:nvPr>
        </p:nvSpPr>
        <p:spPr>
          <a:xfrm>
            <a:off x="2174850" y="1998900"/>
            <a:ext cx="4794300" cy="11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2200">
                <a:solidFill>
                  <a:schemeClr val="lt1"/>
                </a:solidFill>
              </a:rPr>
              <a:t>¿DONDE ENCONTRAMOS Y FORMAMOS A PROFESIONALES EN ESTOS CAMPOS?</a:t>
            </a:r>
            <a:endParaRPr sz="2200">
              <a:solidFill>
                <a:schemeClr val="lt1"/>
              </a:solidFill>
            </a:endParaRPr>
          </a:p>
        </p:txBody>
      </p:sp>
      <p:pic>
        <p:nvPicPr>
          <p:cNvPr id="126" name="Google Shape;126;g3250ec03802_0_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3463" y="3323175"/>
            <a:ext cx="1704600" cy="170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g3250ec03802_0_8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0925" y="4435425"/>
            <a:ext cx="1489675" cy="30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