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sldIdLst>
    <p:sldId id="256" r:id="rId2"/>
    <p:sldId id="257" r:id="rId3"/>
    <p:sldId id="263" r:id="rId4"/>
    <p:sldId id="265" r:id="rId5"/>
    <p:sldId id="266" r:id="rId6"/>
    <p:sldId id="283" r:id="rId7"/>
    <p:sldId id="287" r:id="rId8"/>
    <p:sldId id="259" r:id="rId9"/>
    <p:sldId id="286" r:id="rId10"/>
    <p:sldId id="260" r:id="rId11"/>
    <p:sldId id="288" r:id="rId12"/>
    <p:sldId id="261" r:id="rId13"/>
    <p:sldId id="262" r:id="rId14"/>
    <p:sldId id="268" r:id="rId15"/>
    <p:sldId id="282" r:id="rId16"/>
    <p:sldId id="284" r:id="rId17"/>
    <p:sldId id="269" r:id="rId18"/>
    <p:sldId id="285" r:id="rId19"/>
    <p:sldId id="271" r:id="rId20"/>
    <p:sldId id="272" r:id="rId21"/>
    <p:sldId id="275" r:id="rId22"/>
    <p:sldId id="274" r:id="rId23"/>
    <p:sldId id="273" r:id="rId24"/>
    <p:sldId id="276" r:id="rId25"/>
    <p:sldId id="277" r:id="rId26"/>
    <p:sldId id="27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6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378E9-4128-334B-9765-B4662822D70C}" type="datetimeFigureOut">
              <a:rPr lang="es-ES" smtClean="0"/>
              <a:t>15/1/25</a:t>
            </a:fld>
            <a:endParaRPr lang="es-ES" dirty="0"/>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A5037F-7AEB-7246-A35B-1AF1D40F98C1}" type="slidenum">
              <a:rPr lang="es-ES" smtClean="0"/>
              <a:t>‹Nº›</a:t>
            </a:fld>
            <a:endParaRPr lang="es-ES" dirty="0"/>
          </a:p>
        </p:txBody>
      </p:sp>
    </p:spTree>
    <p:extLst>
      <p:ext uri="{BB962C8B-B14F-4D97-AF65-F5344CB8AC3E}">
        <p14:creationId xmlns:p14="http://schemas.microsoft.com/office/powerpoint/2010/main" val="172524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9A5037F-7AEB-7246-A35B-1AF1D40F98C1}" type="slidenum">
              <a:rPr lang="es-ES" smtClean="0"/>
              <a:t>1</a:t>
            </a:fld>
            <a:endParaRPr lang="es-ES" dirty="0"/>
          </a:p>
        </p:txBody>
      </p:sp>
    </p:spTree>
    <p:extLst>
      <p:ext uri="{BB962C8B-B14F-4D97-AF65-F5344CB8AC3E}">
        <p14:creationId xmlns:p14="http://schemas.microsoft.com/office/powerpoint/2010/main" val="1579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7ABDD-1AD6-183F-CBC4-C6D5B0B8A4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75C27A3-6448-73D5-A272-01FAB2124FE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C54C45D-FAAE-5626-9692-E3FE7C20BAA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30B62A2-B9EE-7A7D-8BA7-617DD20E4396}"/>
              </a:ext>
            </a:extLst>
          </p:cNvPr>
          <p:cNvSpPr>
            <a:spLocks noGrp="1"/>
          </p:cNvSpPr>
          <p:nvPr>
            <p:ph type="sldNum" sz="quarter" idx="5"/>
          </p:nvPr>
        </p:nvSpPr>
        <p:spPr/>
        <p:txBody>
          <a:bodyPr/>
          <a:lstStyle/>
          <a:p>
            <a:fld id="{99A5037F-7AEB-7246-A35B-1AF1D40F98C1}" type="slidenum">
              <a:rPr lang="es-ES" smtClean="0"/>
              <a:t>7</a:t>
            </a:fld>
            <a:endParaRPr lang="es-ES" dirty="0"/>
          </a:p>
        </p:txBody>
      </p:sp>
    </p:spTree>
    <p:extLst>
      <p:ext uri="{BB962C8B-B14F-4D97-AF65-F5344CB8AC3E}">
        <p14:creationId xmlns:p14="http://schemas.microsoft.com/office/powerpoint/2010/main" val="767596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2173F-69BD-DB61-64F6-4DC0E0B90E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D1820C8-2362-3B03-BA36-93651C51D4C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CB6DA8-E89D-5B04-8FA4-9803B3115C2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FA927C4-CB8E-A268-8190-8BCD6D3560A5}"/>
              </a:ext>
            </a:extLst>
          </p:cNvPr>
          <p:cNvSpPr>
            <a:spLocks noGrp="1"/>
          </p:cNvSpPr>
          <p:nvPr>
            <p:ph type="sldNum" sz="quarter" idx="5"/>
          </p:nvPr>
        </p:nvSpPr>
        <p:spPr/>
        <p:txBody>
          <a:bodyPr/>
          <a:lstStyle/>
          <a:p>
            <a:fld id="{99A5037F-7AEB-7246-A35B-1AF1D40F98C1}" type="slidenum">
              <a:rPr lang="es-ES" smtClean="0"/>
              <a:t>8</a:t>
            </a:fld>
            <a:endParaRPr lang="es-ES" dirty="0"/>
          </a:p>
        </p:txBody>
      </p:sp>
    </p:spTree>
    <p:extLst>
      <p:ext uri="{BB962C8B-B14F-4D97-AF65-F5344CB8AC3E}">
        <p14:creationId xmlns:p14="http://schemas.microsoft.com/office/powerpoint/2010/main" val="2767927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B62C3-D7EE-B2E3-1E88-C9AAB8C590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F42F37-32EE-A5CE-0829-C3074437165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0645ED-8E61-BB5E-1BAC-080F89B9693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CAC5E6F-091D-9614-58E2-4F072CAD99C1}"/>
              </a:ext>
            </a:extLst>
          </p:cNvPr>
          <p:cNvSpPr>
            <a:spLocks noGrp="1"/>
          </p:cNvSpPr>
          <p:nvPr>
            <p:ph type="sldNum" sz="quarter" idx="5"/>
          </p:nvPr>
        </p:nvSpPr>
        <p:spPr/>
        <p:txBody>
          <a:bodyPr/>
          <a:lstStyle/>
          <a:p>
            <a:fld id="{99A5037F-7AEB-7246-A35B-1AF1D40F98C1}" type="slidenum">
              <a:rPr lang="es-ES" smtClean="0"/>
              <a:t>9</a:t>
            </a:fld>
            <a:endParaRPr lang="es-ES" dirty="0"/>
          </a:p>
        </p:txBody>
      </p:sp>
    </p:spTree>
    <p:extLst>
      <p:ext uri="{BB962C8B-B14F-4D97-AF65-F5344CB8AC3E}">
        <p14:creationId xmlns:p14="http://schemas.microsoft.com/office/powerpoint/2010/main" val="1107210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A8AE4-3E4E-28D6-CAF9-6DF5558FAB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9D5EEF-761E-3CB5-D727-E3AD3C93FE7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D70D40F-DE7D-36E7-5C8A-52AE5B4020B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F5E1CE6-6EF0-B01E-46E7-78A7E9130CF4}"/>
              </a:ext>
            </a:extLst>
          </p:cNvPr>
          <p:cNvSpPr>
            <a:spLocks noGrp="1"/>
          </p:cNvSpPr>
          <p:nvPr>
            <p:ph type="sldNum" sz="quarter" idx="5"/>
          </p:nvPr>
        </p:nvSpPr>
        <p:spPr/>
        <p:txBody>
          <a:bodyPr/>
          <a:lstStyle/>
          <a:p>
            <a:fld id="{99A5037F-7AEB-7246-A35B-1AF1D40F98C1}" type="slidenum">
              <a:rPr lang="es-ES" smtClean="0"/>
              <a:t>10</a:t>
            </a:fld>
            <a:endParaRPr lang="es-ES" dirty="0"/>
          </a:p>
        </p:txBody>
      </p:sp>
    </p:spTree>
    <p:extLst>
      <p:ext uri="{BB962C8B-B14F-4D97-AF65-F5344CB8AC3E}">
        <p14:creationId xmlns:p14="http://schemas.microsoft.com/office/powerpoint/2010/main" val="1494752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9A5037F-7AEB-7246-A35B-1AF1D40F98C1}" type="slidenum">
              <a:rPr lang="es-ES" smtClean="0"/>
              <a:t>17</a:t>
            </a:fld>
            <a:endParaRPr lang="es-ES" dirty="0"/>
          </a:p>
        </p:txBody>
      </p:sp>
    </p:spTree>
    <p:extLst>
      <p:ext uri="{BB962C8B-B14F-4D97-AF65-F5344CB8AC3E}">
        <p14:creationId xmlns:p14="http://schemas.microsoft.com/office/powerpoint/2010/main" val="1544007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2913B3C-1F98-D64F-824C-9DA1680956B3}" type="datetimeFigureOut">
              <a:rPr lang="es-ES" smtClean="0"/>
              <a:t>15/1/25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2417263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2913B3C-1F98-D64F-824C-9DA1680956B3}" type="datetimeFigureOut">
              <a:rPr lang="es-ES" smtClean="0"/>
              <a:t>15/1/25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563263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2913B3C-1F98-D64F-824C-9DA1680956B3}" type="datetimeFigureOut">
              <a:rPr lang="es-ES" smtClean="0"/>
              <a:t>15/1/25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8877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2913B3C-1F98-D64F-824C-9DA1680956B3}" type="datetimeFigureOut">
              <a:rPr lang="es-ES" smtClean="0"/>
              <a:t>15/1/25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249184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2913B3C-1F98-D64F-824C-9DA1680956B3}" type="datetimeFigureOut">
              <a:rPr lang="es-ES" smtClean="0"/>
              <a:t>15/1/25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3426575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2913B3C-1F98-D64F-824C-9DA1680956B3}" type="datetimeFigureOut">
              <a:rPr lang="es-ES" smtClean="0"/>
              <a:t>15/1/25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59310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2913B3C-1F98-D64F-824C-9DA1680956B3}" type="datetimeFigureOut">
              <a:rPr lang="es-ES" smtClean="0"/>
              <a:t>15/1/25</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469977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2913B3C-1F98-D64F-824C-9DA1680956B3}" type="datetimeFigureOut">
              <a:rPr lang="es-ES" smtClean="0"/>
              <a:t>15/1/25</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64906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913B3C-1F98-D64F-824C-9DA1680956B3}" type="datetimeFigureOut">
              <a:rPr lang="es-ES" smtClean="0"/>
              <a:t>15/1/25</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3956625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2913B3C-1F98-D64F-824C-9DA1680956B3}" type="datetimeFigureOut">
              <a:rPr lang="es-ES" smtClean="0"/>
              <a:t>15/1/25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3616617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2913B3C-1F98-D64F-824C-9DA1680956B3}" type="datetimeFigureOut">
              <a:rPr lang="es-ES" smtClean="0"/>
              <a:t>15/1/25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62037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913B3C-1F98-D64F-824C-9DA1680956B3}" type="datetimeFigureOut">
              <a:rPr lang="es-ES" smtClean="0"/>
              <a:t>15/1/25</a:t>
            </a:fld>
            <a:endParaRPr lang="es-E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21361F-98B4-AC45-8FD3-AC391D9491F6}" type="slidenum">
              <a:rPr lang="es-ES" smtClean="0"/>
              <a:t>‹Nº›</a:t>
            </a:fld>
            <a:endParaRPr lang="es-ES" dirty="0"/>
          </a:p>
        </p:txBody>
      </p:sp>
    </p:spTree>
    <p:extLst>
      <p:ext uri="{BB962C8B-B14F-4D97-AF65-F5344CB8AC3E}">
        <p14:creationId xmlns:p14="http://schemas.microsoft.com/office/powerpoint/2010/main" val="1183442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7A65CA-39BA-54B8-44D5-963AFA58D018}"/>
              </a:ext>
            </a:extLst>
          </p:cNvPr>
          <p:cNvSpPr>
            <a:spLocks noGrp="1"/>
          </p:cNvSpPr>
          <p:nvPr>
            <p:ph type="ctrTitle"/>
          </p:nvPr>
        </p:nvSpPr>
        <p:spPr>
          <a:xfrm>
            <a:off x="685800" y="2235200"/>
            <a:ext cx="7772400" cy="2387600"/>
          </a:xfrm>
        </p:spPr>
        <p:txBody>
          <a:bodyPr>
            <a:noAutofit/>
          </a:bodyPr>
          <a:lstStyle/>
          <a:p>
            <a:r>
              <a:rPr lang="es-ES" sz="4000" b="1" i="0" u="none" strike="noStrike" dirty="0">
                <a:solidFill>
                  <a:srgbClr val="141827"/>
                </a:solidFill>
                <a:effectLst/>
                <a:latin typeface="FUTURA MEDIUM" panose="020B0602020204020303" pitchFamily="34" charset="-79"/>
                <a:cs typeface="FUTURA MEDIUM" panose="020B0602020204020303" pitchFamily="34" charset="-79"/>
              </a:rPr>
              <a:t>NUEVAS FORMAS DE CONSUMO Y ASISTENCIA A LAS SALAS</a:t>
            </a:r>
            <a:br>
              <a:rPr lang="es-ES" sz="4000" b="1" i="0" u="none" strike="noStrike" dirty="0">
                <a:solidFill>
                  <a:srgbClr val="141827"/>
                </a:solidFill>
                <a:effectLst/>
                <a:latin typeface="FUTURA MEDIUM" panose="020B0602020204020303" pitchFamily="34" charset="-79"/>
                <a:cs typeface="FUTURA MEDIUM" panose="020B0602020204020303" pitchFamily="34" charset="-79"/>
              </a:rPr>
            </a:br>
            <a:r>
              <a:rPr lang="es-ES" sz="4000" b="1" i="0" u="none" strike="noStrike" dirty="0">
                <a:solidFill>
                  <a:srgbClr val="141827"/>
                </a:solidFill>
                <a:effectLst/>
                <a:latin typeface="FUTURA MEDIUM" panose="020B0602020204020303" pitchFamily="34" charset="-79"/>
                <a:cs typeface="FUTURA MEDIUM" panose="020B0602020204020303" pitchFamily="34" charset="-79"/>
              </a:rPr>
              <a:t>Retos y oportunidades</a:t>
            </a:r>
            <a:endParaRPr lang="es-ES" sz="4000" dirty="0">
              <a:latin typeface="Futura Medium" panose="020B0602020204020303" pitchFamily="34" charset="-79"/>
              <a:cs typeface="Futura Medium" panose="020B0602020204020303" pitchFamily="34" charset="-79"/>
            </a:endParaRPr>
          </a:p>
        </p:txBody>
      </p:sp>
      <p:pic>
        <p:nvPicPr>
          <p:cNvPr id="5" name="Imagen 4" descr="Logotipo&#10;&#10;Descripción generada automáticamente">
            <a:extLst>
              <a:ext uri="{FF2B5EF4-FFF2-40B4-BE49-F238E27FC236}">
                <a16:creationId xmlns:a16="http://schemas.microsoft.com/office/drawing/2014/main" id="{47B2C209-E7D4-8723-913B-1B49F6873D9F}"/>
              </a:ext>
            </a:extLst>
          </p:cNvPr>
          <p:cNvPicPr>
            <a:picLocks noChangeAspect="1"/>
          </p:cNvPicPr>
          <p:nvPr/>
        </p:nvPicPr>
        <p:blipFill>
          <a:blip r:embed="rId3"/>
          <a:stretch>
            <a:fillRect/>
          </a:stretch>
        </p:blipFill>
        <p:spPr>
          <a:xfrm>
            <a:off x="4124059" y="5583042"/>
            <a:ext cx="895882" cy="633090"/>
          </a:xfrm>
          <a:prstGeom prst="rect">
            <a:avLst/>
          </a:prstGeom>
        </p:spPr>
      </p:pic>
    </p:spTree>
    <p:extLst>
      <p:ext uri="{BB962C8B-B14F-4D97-AF65-F5344CB8AC3E}">
        <p14:creationId xmlns:p14="http://schemas.microsoft.com/office/powerpoint/2010/main" val="1822293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ADAE-7157-9CF1-25A4-CE08BD79814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7FC86D5-DFB6-80BC-CBEB-3E613D309A3E}"/>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CAUSAS DE LA EROSIÓN EN LA ASISTENCIA A SALAS</a:t>
            </a:r>
          </a:p>
        </p:txBody>
      </p:sp>
      <p:sp>
        <p:nvSpPr>
          <p:cNvPr id="3" name="Marcador de contenido 2">
            <a:extLst>
              <a:ext uri="{FF2B5EF4-FFF2-40B4-BE49-F238E27FC236}">
                <a16:creationId xmlns:a16="http://schemas.microsoft.com/office/drawing/2014/main" id="{D6223BF4-2208-43F1-0DFA-68FB3F7C692A}"/>
              </a:ext>
            </a:extLst>
          </p:cNvPr>
          <p:cNvSpPr>
            <a:spLocks noGrp="1"/>
          </p:cNvSpPr>
          <p:nvPr>
            <p:ph idx="1"/>
          </p:nvPr>
        </p:nvSpPr>
        <p:spPr>
          <a:xfrm>
            <a:off x="628650" y="1961222"/>
            <a:ext cx="7886700" cy="4351338"/>
          </a:xfrm>
        </p:spPr>
        <p:txBody>
          <a:bodyPr>
            <a:normAutofit lnSpcReduction="10000"/>
          </a:bodyPr>
          <a:lstStyle/>
          <a:p>
            <a:r>
              <a:rPr lang="es-ES" dirty="0">
                <a:latin typeface="Futura Medium" panose="020B0602020204020303" pitchFamily="34" charset="-79"/>
                <a:cs typeface="Futura Medium" panose="020B0602020204020303" pitchFamily="34" charset="-79"/>
              </a:rPr>
              <a:t>Presión de las plataformas de streaming: entretenimiento barato, accesible, de estreno.</a:t>
            </a:r>
          </a:p>
          <a:p>
            <a:r>
              <a:rPr lang="es-ES" dirty="0">
                <a:latin typeface="Futura Medium" panose="020B0602020204020303" pitchFamily="34" charset="-79"/>
                <a:cs typeface="Futura Medium" panose="020B0602020204020303" pitchFamily="34" charset="-79"/>
              </a:rPr>
              <a:t>Saturación de grandes estrenos: menor diversidad, intensificación de la competencia por la atención y reducción de la capacidad de gasto del usuario.   </a:t>
            </a:r>
          </a:p>
          <a:p>
            <a:r>
              <a:rPr lang="es-ES" dirty="0">
                <a:latin typeface="Futura Medium" panose="020B0602020204020303" pitchFamily="34" charset="-79"/>
                <a:cs typeface="Futura Medium" panose="020B0602020204020303" pitchFamily="34" charset="-79"/>
              </a:rPr>
              <a:t>Acortamiento del ciclo de vida comercial de las películas y experimentación con las ventanas de distribución. </a:t>
            </a:r>
          </a:p>
          <a:p>
            <a:r>
              <a:rPr lang="es-ES" dirty="0">
                <a:latin typeface="Futura Medium" panose="020B0602020204020303" pitchFamily="34" charset="-79"/>
                <a:cs typeface="Futura Medium" panose="020B0602020204020303" pitchFamily="34" charset="-79"/>
              </a:rPr>
              <a:t>Cambio en el valor percibido. ¿Película de butaca o película de sofá? </a:t>
            </a:r>
          </a:p>
          <a:p>
            <a:endParaRPr lang="es-ES" dirty="0">
              <a:latin typeface="Futura Medium" panose="020B0602020204020303" pitchFamily="34" charset="-79"/>
              <a:cs typeface="Futura Medium" panose="020B0602020204020303" pitchFamily="34" charset="-79"/>
            </a:endParaRPr>
          </a:p>
          <a:p>
            <a:endParaRPr lang="es-ES"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37152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a persona en frente de una tienda&#10;&#10;El contenido generado por IA puede ser incorrecto.">
            <a:extLst>
              <a:ext uri="{FF2B5EF4-FFF2-40B4-BE49-F238E27FC236}">
                <a16:creationId xmlns:a16="http://schemas.microsoft.com/office/drawing/2014/main" id="{16DC5681-7E1F-D099-6E93-24B951935BEA}"/>
              </a:ext>
            </a:extLst>
          </p:cNvPr>
          <p:cNvPicPr>
            <a:picLocks noChangeAspect="1"/>
          </p:cNvPicPr>
          <p:nvPr/>
        </p:nvPicPr>
        <p:blipFill>
          <a:blip r:embed="rId2"/>
          <a:stretch>
            <a:fillRect/>
          </a:stretch>
        </p:blipFill>
        <p:spPr>
          <a:xfrm>
            <a:off x="-61784" y="0"/>
            <a:ext cx="4633784" cy="6858000"/>
          </a:xfrm>
          <a:prstGeom prst="rect">
            <a:avLst/>
          </a:prstGeom>
        </p:spPr>
      </p:pic>
      <p:pic>
        <p:nvPicPr>
          <p:cNvPr id="7" name="Imagen 6" descr="Imagen que contiene persona, hombre, parado, gente&#10;&#10;El contenido generado por IA puede ser incorrecto.">
            <a:extLst>
              <a:ext uri="{FF2B5EF4-FFF2-40B4-BE49-F238E27FC236}">
                <a16:creationId xmlns:a16="http://schemas.microsoft.com/office/drawing/2014/main" id="{EB11DD04-CB35-067A-467B-998B7C71CC64}"/>
              </a:ext>
            </a:extLst>
          </p:cNvPr>
          <p:cNvPicPr>
            <a:picLocks noChangeAspect="1"/>
          </p:cNvPicPr>
          <p:nvPr/>
        </p:nvPicPr>
        <p:blipFill>
          <a:blip r:embed="rId3"/>
          <a:stretch>
            <a:fillRect/>
          </a:stretch>
        </p:blipFill>
        <p:spPr>
          <a:xfrm>
            <a:off x="4572000" y="0"/>
            <a:ext cx="4564380" cy="6858000"/>
          </a:xfrm>
          <a:prstGeom prst="rect">
            <a:avLst/>
          </a:prstGeom>
        </p:spPr>
      </p:pic>
    </p:spTree>
    <p:extLst>
      <p:ext uri="{BB962C8B-B14F-4D97-AF65-F5344CB8AC3E}">
        <p14:creationId xmlns:p14="http://schemas.microsoft.com/office/powerpoint/2010/main" val="478496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F86002-92E2-4B95-39C2-DCADCB020CC1}"/>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Y SOBRE TODO… </a:t>
            </a:r>
          </a:p>
        </p:txBody>
      </p:sp>
      <p:pic>
        <p:nvPicPr>
          <p:cNvPr id="5" name="Imagen 4" descr="Una persona con un celular en la mano&#10;&#10;Descripción generada automáticamente con confianza baja">
            <a:extLst>
              <a:ext uri="{FF2B5EF4-FFF2-40B4-BE49-F238E27FC236}">
                <a16:creationId xmlns:a16="http://schemas.microsoft.com/office/drawing/2014/main" id="{FEC8EA44-A549-E28E-02AE-90CF90636C77}"/>
              </a:ext>
            </a:extLst>
          </p:cNvPr>
          <p:cNvPicPr>
            <a:picLocks noChangeAspect="1"/>
          </p:cNvPicPr>
          <p:nvPr/>
        </p:nvPicPr>
        <p:blipFill>
          <a:blip r:embed="rId2"/>
          <a:stretch>
            <a:fillRect/>
          </a:stretch>
        </p:blipFill>
        <p:spPr>
          <a:xfrm>
            <a:off x="628650" y="1723346"/>
            <a:ext cx="8042802" cy="4507320"/>
          </a:xfrm>
          <a:prstGeom prst="rect">
            <a:avLst/>
          </a:prstGeom>
        </p:spPr>
      </p:pic>
    </p:spTree>
    <p:extLst>
      <p:ext uri="{BB962C8B-B14F-4D97-AF65-F5344CB8AC3E}">
        <p14:creationId xmlns:p14="http://schemas.microsoft.com/office/powerpoint/2010/main" val="82889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Una persona con traje y corbata roja&#10;&#10;Descripción generada automáticamente">
            <a:extLst>
              <a:ext uri="{FF2B5EF4-FFF2-40B4-BE49-F238E27FC236}">
                <a16:creationId xmlns:a16="http://schemas.microsoft.com/office/drawing/2014/main" id="{D4D8F1F1-38DD-D370-1549-49C955D511C6}"/>
              </a:ext>
            </a:extLst>
          </p:cNvPr>
          <p:cNvPicPr>
            <a:picLocks noChangeAspect="1"/>
          </p:cNvPicPr>
          <p:nvPr/>
        </p:nvPicPr>
        <p:blipFill>
          <a:blip r:embed="rId2"/>
          <a:stretch>
            <a:fillRect/>
          </a:stretch>
        </p:blipFill>
        <p:spPr>
          <a:xfrm>
            <a:off x="1305197" y="162197"/>
            <a:ext cx="6533606" cy="6533606"/>
          </a:xfrm>
          <a:prstGeom prst="rect">
            <a:avLst/>
          </a:prstGeom>
        </p:spPr>
      </p:pic>
    </p:spTree>
    <p:extLst>
      <p:ext uri="{BB962C8B-B14F-4D97-AF65-F5344CB8AC3E}">
        <p14:creationId xmlns:p14="http://schemas.microsoft.com/office/powerpoint/2010/main" val="2681376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630E64-8833-73A1-0B86-BC654483A1BD}"/>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¿QUÉ NECESITAMOS TENER EN CUENTA? </a:t>
            </a:r>
          </a:p>
        </p:txBody>
      </p:sp>
      <p:sp>
        <p:nvSpPr>
          <p:cNvPr id="3" name="Marcador de contenido 2">
            <a:extLst>
              <a:ext uri="{FF2B5EF4-FFF2-40B4-BE49-F238E27FC236}">
                <a16:creationId xmlns:a16="http://schemas.microsoft.com/office/drawing/2014/main" id="{7357235A-8265-108B-13C1-4E78123740FC}"/>
              </a:ext>
            </a:extLst>
          </p:cNvPr>
          <p:cNvSpPr>
            <a:spLocks noGrp="1"/>
          </p:cNvSpPr>
          <p:nvPr>
            <p:ph idx="1"/>
          </p:nvPr>
        </p:nvSpPr>
        <p:spPr/>
        <p:txBody>
          <a:bodyPr>
            <a:normAutofit/>
          </a:bodyPr>
          <a:lstStyle/>
          <a:p>
            <a:r>
              <a:rPr lang="es-ES" dirty="0">
                <a:latin typeface="Futura Medium" panose="020B0602020204020303" pitchFamily="34" charset="-79"/>
                <a:cs typeface="Futura Medium" panose="020B0602020204020303" pitchFamily="34" charset="-79"/>
              </a:rPr>
              <a:t>Las distribuidoras promocionan la película. Los cines tienen que promocionar LA EXPERIENCIA. </a:t>
            </a:r>
          </a:p>
          <a:p>
            <a:r>
              <a:rPr lang="es-ES" dirty="0">
                <a:latin typeface="Futura Medium" panose="020B0602020204020303" pitchFamily="34" charset="-79"/>
                <a:cs typeface="Futura Medium" panose="020B0602020204020303" pitchFamily="34" charset="-79"/>
              </a:rPr>
              <a:t>El impulso de la visita ya no enraíza tanto en un hábito como en la búsqueda de una VIVENCIA: escapismo, inmersión, emoción, hacer algo diferente, sentimiento de comunidad. </a:t>
            </a:r>
          </a:p>
          <a:p>
            <a:r>
              <a:rPr lang="es-ES" dirty="0">
                <a:latin typeface="Futura Medium" panose="020B0602020204020303" pitchFamily="34" charset="-79"/>
                <a:cs typeface="Futura Medium" panose="020B0602020204020303" pitchFamily="34" charset="-79"/>
              </a:rPr>
              <a:t>Vivimos en la era de la personalización: las salas necesitan conocer mejor a sus clientes.   </a:t>
            </a:r>
          </a:p>
          <a:p>
            <a:endParaRPr lang="es-ES"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69143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6957D8-032E-B9C0-DC38-2AD414808EB7}"/>
              </a:ext>
            </a:extLst>
          </p:cNvPr>
          <p:cNvPicPr>
            <a:picLocks noChangeAspect="1"/>
          </p:cNvPicPr>
          <p:nvPr/>
        </p:nvPicPr>
        <p:blipFill>
          <a:blip r:embed="rId2"/>
          <a:stretch>
            <a:fillRect/>
          </a:stretch>
        </p:blipFill>
        <p:spPr>
          <a:xfrm>
            <a:off x="212422" y="934911"/>
            <a:ext cx="8719155" cy="4988178"/>
          </a:xfrm>
          <a:prstGeom prst="rect">
            <a:avLst/>
          </a:prstGeom>
        </p:spPr>
      </p:pic>
    </p:spTree>
    <p:extLst>
      <p:ext uri="{BB962C8B-B14F-4D97-AF65-F5344CB8AC3E}">
        <p14:creationId xmlns:p14="http://schemas.microsoft.com/office/powerpoint/2010/main" val="415933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A8B8F48-F87B-9B23-19CF-44CE0773391D}"/>
              </a:ext>
            </a:extLst>
          </p:cNvPr>
          <p:cNvPicPr>
            <a:picLocks noChangeAspect="1"/>
          </p:cNvPicPr>
          <p:nvPr/>
        </p:nvPicPr>
        <p:blipFill>
          <a:blip r:embed="rId2"/>
          <a:stretch>
            <a:fillRect/>
          </a:stretch>
        </p:blipFill>
        <p:spPr>
          <a:xfrm>
            <a:off x="268874" y="1016542"/>
            <a:ext cx="8606251" cy="4824915"/>
          </a:xfrm>
          <a:prstGeom prst="rect">
            <a:avLst/>
          </a:prstGeom>
        </p:spPr>
      </p:pic>
    </p:spTree>
    <p:extLst>
      <p:ext uri="{BB962C8B-B14F-4D97-AF65-F5344CB8AC3E}">
        <p14:creationId xmlns:p14="http://schemas.microsoft.com/office/powerpoint/2010/main" val="4234356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640A2B-6958-F5BC-D860-C781E8C0A904}"/>
              </a:ext>
            </a:extLst>
          </p:cNvPr>
          <p:cNvSpPr>
            <a:spLocks noGrp="1"/>
          </p:cNvSpPr>
          <p:nvPr>
            <p:ph type="title"/>
          </p:nvPr>
        </p:nvSpPr>
        <p:spPr>
          <a:xfrm>
            <a:off x="628650" y="252584"/>
            <a:ext cx="7886700" cy="1325563"/>
          </a:xfrm>
        </p:spPr>
        <p:txBody>
          <a:bodyPr>
            <a:normAutofit fontScale="90000"/>
          </a:bodyPr>
          <a:lstStyle/>
          <a:p>
            <a:r>
              <a:rPr lang="es-ES" dirty="0">
                <a:latin typeface="Futura Medium" panose="020B0602020204020303" pitchFamily="34" charset="-79"/>
                <a:cs typeface="Futura Medium" panose="020B0602020204020303" pitchFamily="34" charset="-79"/>
              </a:rPr>
              <a:t>EL CINE VENDÍA SUEÑOS… AHORA ALGO MÁS TANGIBLE.</a:t>
            </a:r>
          </a:p>
        </p:txBody>
      </p:sp>
      <p:pic>
        <p:nvPicPr>
          <p:cNvPr id="6" name="saveinsta.cc_720p-natasha-bedingfield-unwritten-tiktok-compilation">
            <a:hlinkClick r:id="" action="ppaction://media"/>
            <a:extLst>
              <a:ext uri="{FF2B5EF4-FFF2-40B4-BE49-F238E27FC236}">
                <a16:creationId xmlns:a16="http://schemas.microsoft.com/office/drawing/2014/main" id="{13B552B7-8186-E71A-7482-29EFAEB2EF9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714500"/>
            <a:ext cx="9144000" cy="5143500"/>
          </a:xfrm>
          <a:prstGeom prst="rect">
            <a:avLst/>
          </a:prstGeom>
        </p:spPr>
      </p:pic>
    </p:spTree>
    <p:extLst>
      <p:ext uri="{BB962C8B-B14F-4D97-AF65-F5344CB8AC3E}">
        <p14:creationId xmlns:p14="http://schemas.microsoft.com/office/powerpoint/2010/main" val="377903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98249B-59EA-E5E8-BDAA-705DC924D6CC}"/>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PELÍCULAS CON SNACKS PARA TIK TOK </a:t>
            </a:r>
          </a:p>
        </p:txBody>
      </p:sp>
      <p:pic>
        <p:nvPicPr>
          <p:cNvPr id="7" name="Imagen 6">
            <a:extLst>
              <a:ext uri="{FF2B5EF4-FFF2-40B4-BE49-F238E27FC236}">
                <a16:creationId xmlns:a16="http://schemas.microsoft.com/office/drawing/2014/main" id="{7EB9BBFC-C691-9259-F028-9C731FE6C382}"/>
              </a:ext>
            </a:extLst>
          </p:cNvPr>
          <p:cNvPicPr>
            <a:picLocks noChangeAspect="1"/>
          </p:cNvPicPr>
          <p:nvPr/>
        </p:nvPicPr>
        <p:blipFill>
          <a:blip r:embed="rId2"/>
          <a:stretch>
            <a:fillRect/>
          </a:stretch>
        </p:blipFill>
        <p:spPr>
          <a:xfrm>
            <a:off x="1181538" y="1979322"/>
            <a:ext cx="6780924" cy="4513552"/>
          </a:xfrm>
          <a:prstGeom prst="rect">
            <a:avLst/>
          </a:prstGeom>
        </p:spPr>
      </p:pic>
    </p:spTree>
    <p:extLst>
      <p:ext uri="{BB962C8B-B14F-4D97-AF65-F5344CB8AC3E}">
        <p14:creationId xmlns:p14="http://schemas.microsoft.com/office/powerpoint/2010/main" val="2281745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F1944-7DD1-F15B-B27C-D4C762DE488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00E2776-AA21-B67E-CF94-5467CD222CEC}"/>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LA PROMOCIÓN… MÁS ALLÁ DE LA SALA</a:t>
            </a:r>
          </a:p>
        </p:txBody>
      </p:sp>
      <p:sp>
        <p:nvSpPr>
          <p:cNvPr id="3" name="Marcador de contenido 2">
            <a:extLst>
              <a:ext uri="{FF2B5EF4-FFF2-40B4-BE49-F238E27FC236}">
                <a16:creationId xmlns:a16="http://schemas.microsoft.com/office/drawing/2014/main" id="{29BF0524-023A-95AC-661C-BCD7AB6F1BC0}"/>
              </a:ext>
            </a:extLst>
          </p:cNvPr>
          <p:cNvSpPr>
            <a:spLocks noGrp="1"/>
          </p:cNvSpPr>
          <p:nvPr>
            <p:ph idx="1"/>
          </p:nvPr>
        </p:nvSpPr>
        <p:spPr/>
        <p:txBody>
          <a:bodyPr>
            <a:normAutofit fontScale="92500" lnSpcReduction="10000"/>
          </a:bodyPr>
          <a:lstStyle/>
          <a:p>
            <a:r>
              <a:rPr lang="es-ES" dirty="0">
                <a:latin typeface="Futura Medium" panose="020B0602020204020303" pitchFamily="34" charset="-79"/>
                <a:cs typeface="Futura Medium" panose="020B0602020204020303" pitchFamily="34" charset="-79"/>
              </a:rPr>
              <a:t>Redescubrir el concepto de engagement (CRM). </a:t>
            </a:r>
          </a:p>
          <a:p>
            <a:r>
              <a:rPr lang="es-ES" dirty="0">
                <a:latin typeface="Futura Medium" panose="020B0602020204020303" pitchFamily="34" charset="-79"/>
                <a:cs typeface="Futura Medium" panose="020B0602020204020303" pitchFamily="34" charset="-79"/>
              </a:rPr>
              <a:t>Eliminar la dependencia del PLV creando espacios para replicar trends: corners, cabinas, ring lights…</a:t>
            </a:r>
          </a:p>
          <a:p>
            <a:r>
              <a:rPr lang="es-ES" dirty="0">
                <a:latin typeface="Futura Medium" panose="020B0602020204020303" pitchFamily="34" charset="-79"/>
                <a:cs typeface="Futura Medium" panose="020B0602020204020303" pitchFamily="34" charset="-79"/>
              </a:rPr>
              <a:t>Capitalizar la nostalgia de lo lineal con pases especiales (sí, igual que lo hacen las plataformas como las películas originales o las primeras entregas). </a:t>
            </a:r>
          </a:p>
          <a:p>
            <a:r>
              <a:rPr lang="es-ES" dirty="0">
                <a:latin typeface="Futura Medium" panose="020B0602020204020303" pitchFamily="34" charset="-79"/>
                <a:cs typeface="Futura Medium" panose="020B0602020204020303" pitchFamily="34" charset="-79"/>
              </a:rPr>
              <a:t>Promover la diversidad y la inclusividad, de verdad. </a:t>
            </a:r>
          </a:p>
          <a:p>
            <a:r>
              <a:rPr lang="es-ES" dirty="0">
                <a:latin typeface="Futura Medium" panose="020B0602020204020303" pitchFamily="34" charset="-79"/>
                <a:cs typeface="Futura Medium" panose="020B0602020204020303" pitchFamily="34" charset="-79"/>
              </a:rPr>
              <a:t>Territorializar la promoción: microinfluencers. </a:t>
            </a:r>
          </a:p>
          <a:p>
            <a:endParaRPr lang="es-ES" dirty="0"/>
          </a:p>
        </p:txBody>
      </p:sp>
    </p:spTree>
    <p:extLst>
      <p:ext uri="{BB962C8B-B14F-4D97-AF65-F5344CB8AC3E}">
        <p14:creationId xmlns:p14="http://schemas.microsoft.com/office/powerpoint/2010/main" val="420039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9EF4C1-DDCF-EA62-55B4-D7C00F3AE720}"/>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SOBRE MI </a:t>
            </a:r>
          </a:p>
        </p:txBody>
      </p:sp>
      <p:sp>
        <p:nvSpPr>
          <p:cNvPr id="3" name="Marcador de contenido 2">
            <a:extLst>
              <a:ext uri="{FF2B5EF4-FFF2-40B4-BE49-F238E27FC236}">
                <a16:creationId xmlns:a16="http://schemas.microsoft.com/office/drawing/2014/main" id="{58C1D56E-2475-0D9D-DCAA-14BD6712FE06}"/>
              </a:ext>
            </a:extLst>
          </p:cNvPr>
          <p:cNvSpPr>
            <a:spLocks noGrp="1"/>
          </p:cNvSpPr>
          <p:nvPr>
            <p:ph idx="1"/>
          </p:nvPr>
        </p:nvSpPr>
        <p:spPr/>
        <p:txBody>
          <a:bodyPr/>
          <a:lstStyle/>
          <a:p>
            <a:r>
              <a:rPr lang="es-ES" dirty="0">
                <a:latin typeface="Futura Medium" panose="020B0602020204020303" pitchFamily="34" charset="-79"/>
                <a:cs typeface="Futura Medium" panose="020B0602020204020303" pitchFamily="34" charset="-79"/>
              </a:rPr>
              <a:t>Profesora UOC. </a:t>
            </a:r>
          </a:p>
          <a:p>
            <a:r>
              <a:rPr lang="es-ES" dirty="0">
                <a:latin typeface="Futura Medium" panose="020B0602020204020303" pitchFamily="34" charset="-79"/>
                <a:cs typeface="Futura Medium" panose="020B0602020204020303" pitchFamily="34" charset="-79"/>
              </a:rPr>
              <a:t>Experta en audiencias y nuevos modelos de distribución audiovisual. </a:t>
            </a:r>
          </a:p>
          <a:p>
            <a:r>
              <a:rPr lang="es-ES" dirty="0">
                <a:latin typeface="Futura Medium" panose="020B0602020204020303" pitchFamily="34" charset="-79"/>
                <a:cs typeface="Futura Medium" panose="020B0602020204020303" pitchFamily="34" charset="-79"/>
              </a:rPr>
              <a:t>Escribo en Business Insider y El Periódico.  </a:t>
            </a:r>
          </a:p>
          <a:p>
            <a:pPr marL="0" indent="0">
              <a:buNone/>
            </a:pPr>
            <a:r>
              <a:rPr lang="es-ES" dirty="0">
                <a:latin typeface="Futura Medium" panose="020B0602020204020303" pitchFamily="34" charset="-79"/>
                <a:cs typeface="Futura Medium" panose="020B0602020204020303" pitchFamily="34" charset="-79"/>
              </a:rPr>
              <a:t>	X: </a:t>
            </a:r>
            <a:r>
              <a:rPr lang="es-ES" b="1" dirty="0">
                <a:latin typeface="Futura Medium" panose="020B0602020204020303" pitchFamily="34" charset="-79"/>
                <a:cs typeface="Futura Medium" panose="020B0602020204020303" pitchFamily="34" charset="-79"/>
              </a:rPr>
              <a:t>@elena_neira</a:t>
            </a:r>
          </a:p>
          <a:p>
            <a:pPr marL="0" indent="0">
              <a:buNone/>
            </a:pPr>
            <a:r>
              <a:rPr lang="es-ES" dirty="0">
                <a:latin typeface="Futura Medium" panose="020B0602020204020303" pitchFamily="34" charset="-79"/>
                <a:cs typeface="Futura Medium" panose="020B0602020204020303" pitchFamily="34" charset="-79"/>
              </a:rPr>
              <a:t>	LinkedIn/IG: </a:t>
            </a:r>
            <a:r>
              <a:rPr lang="es-ES" b="1" dirty="0">
                <a:latin typeface="Futura Medium" panose="020B0602020204020303" pitchFamily="34" charset="-79"/>
                <a:cs typeface="Futura Medium" panose="020B0602020204020303" pitchFamily="34" charset="-79"/>
              </a:rPr>
              <a:t>@eneira </a:t>
            </a:r>
          </a:p>
          <a:p>
            <a:endParaRPr lang="es-ES" dirty="0"/>
          </a:p>
        </p:txBody>
      </p:sp>
    </p:spTree>
    <p:extLst>
      <p:ext uri="{BB962C8B-B14F-4D97-AF65-F5344CB8AC3E}">
        <p14:creationId xmlns:p14="http://schemas.microsoft.com/office/powerpoint/2010/main" val="1769694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sstik.io_@rbgexplores_1736871694960">
            <a:hlinkClick r:id="" action="ppaction://media"/>
            <a:extLst>
              <a:ext uri="{FF2B5EF4-FFF2-40B4-BE49-F238E27FC236}">
                <a16:creationId xmlns:a16="http://schemas.microsoft.com/office/drawing/2014/main" id="{F76FEC37-5F70-97B0-661E-EEFCEEC6F9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3187" y="0"/>
            <a:ext cx="3857625" cy="6858000"/>
          </a:xfrm>
          <a:prstGeom prst="rect">
            <a:avLst/>
          </a:prstGeom>
        </p:spPr>
      </p:pic>
    </p:spTree>
    <p:extLst>
      <p:ext uri="{BB962C8B-B14F-4D97-AF65-F5344CB8AC3E}">
        <p14:creationId xmlns:p14="http://schemas.microsoft.com/office/powerpoint/2010/main" val="263091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sstik.io_@cinemark_1736872081960">
            <a:hlinkClick r:id="" action="ppaction://media"/>
            <a:extLst>
              <a:ext uri="{FF2B5EF4-FFF2-40B4-BE49-F238E27FC236}">
                <a16:creationId xmlns:a16="http://schemas.microsoft.com/office/drawing/2014/main" id="{0A152603-BA4E-65EE-2F98-EDBC6EC65E0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3187" y="0"/>
            <a:ext cx="3857625" cy="6858000"/>
          </a:xfrm>
          <a:prstGeom prst="rect">
            <a:avLst/>
          </a:prstGeom>
        </p:spPr>
      </p:pic>
    </p:spTree>
    <p:extLst>
      <p:ext uri="{BB962C8B-B14F-4D97-AF65-F5344CB8AC3E}">
        <p14:creationId xmlns:p14="http://schemas.microsoft.com/office/powerpoint/2010/main" val="62054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BA380-6042-23E6-291A-9B9F909B8AEC}"/>
            </a:ext>
          </a:extLst>
        </p:cNvPr>
        <p:cNvGrpSpPr/>
        <p:nvPr/>
      </p:nvGrpSpPr>
      <p:grpSpPr>
        <a:xfrm>
          <a:off x="0" y="0"/>
          <a:ext cx="0" cy="0"/>
          <a:chOff x="0" y="0"/>
          <a:chExt cx="0" cy="0"/>
        </a:xfrm>
      </p:grpSpPr>
      <p:pic>
        <p:nvPicPr>
          <p:cNvPr id="2" name="ssstik.io_@tonytalksfilm_1736872180890">
            <a:hlinkClick r:id="" action="ppaction://media"/>
            <a:extLst>
              <a:ext uri="{FF2B5EF4-FFF2-40B4-BE49-F238E27FC236}">
                <a16:creationId xmlns:a16="http://schemas.microsoft.com/office/drawing/2014/main" id="{2465DC3C-8CAC-045B-2D6E-2AD8CF74F4F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3187" y="0"/>
            <a:ext cx="3857625" cy="6858000"/>
          </a:xfrm>
          <a:prstGeom prst="rect">
            <a:avLst/>
          </a:prstGeom>
        </p:spPr>
      </p:pic>
    </p:spTree>
    <p:extLst>
      <p:ext uri="{BB962C8B-B14F-4D97-AF65-F5344CB8AC3E}">
        <p14:creationId xmlns:p14="http://schemas.microsoft.com/office/powerpoint/2010/main" val="312101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16D97-B81F-7D18-F584-E59A356837A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389B500-96E5-7779-7B03-D9BB10FA5506}"/>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Y NO OLVIDAR QUE ES NECESARIO… </a:t>
            </a:r>
          </a:p>
        </p:txBody>
      </p:sp>
      <p:sp>
        <p:nvSpPr>
          <p:cNvPr id="3" name="Marcador de contenido 2">
            <a:extLst>
              <a:ext uri="{FF2B5EF4-FFF2-40B4-BE49-F238E27FC236}">
                <a16:creationId xmlns:a16="http://schemas.microsoft.com/office/drawing/2014/main" id="{D8FEDB89-43E4-A235-29A2-7CE9BC517C74}"/>
              </a:ext>
            </a:extLst>
          </p:cNvPr>
          <p:cNvSpPr>
            <a:spLocks noGrp="1"/>
          </p:cNvSpPr>
          <p:nvPr>
            <p:ph idx="1"/>
          </p:nvPr>
        </p:nvSpPr>
        <p:spPr/>
        <p:txBody>
          <a:bodyPr>
            <a:normAutofit/>
          </a:bodyPr>
          <a:lstStyle/>
          <a:p>
            <a:r>
              <a:rPr lang="es-ES" dirty="0">
                <a:latin typeface="Futura Medium" panose="020B0602020204020303" pitchFamily="34" charset="-79"/>
                <a:cs typeface="Futura Medium" panose="020B0602020204020303" pitchFamily="34" charset="-79"/>
              </a:rPr>
              <a:t>Ser proactivo en los espacios de intercambio de estos colectivos.  </a:t>
            </a:r>
          </a:p>
          <a:p>
            <a:r>
              <a:rPr lang="es-ES" dirty="0">
                <a:latin typeface="Futura Medium" panose="020B0602020204020303" pitchFamily="34" charset="-79"/>
                <a:cs typeface="Futura Medium" panose="020B0602020204020303" pitchFamily="34" charset="-79"/>
              </a:rPr>
              <a:t>Entender su lenguaje. </a:t>
            </a:r>
          </a:p>
          <a:p>
            <a:r>
              <a:rPr lang="es-ES" dirty="0">
                <a:latin typeface="Futura Medium" panose="020B0602020204020303" pitchFamily="34" charset="-79"/>
                <a:cs typeface="Futura Medium" panose="020B0602020204020303" pitchFamily="34" charset="-79"/>
              </a:rPr>
              <a:t>Ser consistente.</a:t>
            </a:r>
          </a:p>
          <a:p>
            <a:r>
              <a:rPr lang="es-ES" dirty="0">
                <a:latin typeface="Futura Medium" panose="020B0602020204020303" pitchFamily="34" charset="-79"/>
                <a:cs typeface="Futura Medium" panose="020B0602020204020303" pitchFamily="34" charset="-79"/>
              </a:rPr>
              <a:t>Escuchar. </a:t>
            </a:r>
          </a:p>
          <a:p>
            <a:pPr marL="0" indent="0">
              <a:buNone/>
            </a:pPr>
            <a:endParaRPr lang="es-ES" dirty="0"/>
          </a:p>
        </p:txBody>
      </p:sp>
    </p:spTree>
    <p:extLst>
      <p:ext uri="{BB962C8B-B14F-4D97-AF65-F5344CB8AC3E}">
        <p14:creationId xmlns:p14="http://schemas.microsoft.com/office/powerpoint/2010/main" val="1676100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sstik.io_@cinemark_1736871860266">
            <a:hlinkClick r:id="" action="ppaction://media"/>
            <a:extLst>
              <a:ext uri="{FF2B5EF4-FFF2-40B4-BE49-F238E27FC236}">
                <a16:creationId xmlns:a16="http://schemas.microsoft.com/office/drawing/2014/main" id="{D3B66EF6-562C-00CD-360B-FB3187F3680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3187" y="0"/>
            <a:ext cx="3857625" cy="6858000"/>
          </a:xfrm>
          <a:prstGeom prst="rect">
            <a:avLst/>
          </a:prstGeom>
        </p:spPr>
      </p:pic>
    </p:spTree>
    <p:extLst>
      <p:ext uri="{BB962C8B-B14F-4D97-AF65-F5344CB8AC3E}">
        <p14:creationId xmlns:p14="http://schemas.microsoft.com/office/powerpoint/2010/main" val="355827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sstik.io_@purafelicidadctg_1736872275668">
            <a:hlinkClick r:id="" action="ppaction://media"/>
            <a:extLst>
              <a:ext uri="{FF2B5EF4-FFF2-40B4-BE49-F238E27FC236}">
                <a16:creationId xmlns:a16="http://schemas.microsoft.com/office/drawing/2014/main" id="{BD3D9FCB-4EC0-3F87-9D71-3F5C0F690A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3187" y="0"/>
            <a:ext cx="3857625" cy="6858000"/>
          </a:xfrm>
          <a:prstGeom prst="rect">
            <a:avLst/>
          </a:prstGeom>
        </p:spPr>
      </p:pic>
    </p:spTree>
    <p:extLst>
      <p:ext uri="{BB962C8B-B14F-4D97-AF65-F5344CB8AC3E}">
        <p14:creationId xmlns:p14="http://schemas.microsoft.com/office/powerpoint/2010/main" val="329875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B1929A-67D6-9843-EB93-D31A32707103}"/>
              </a:ext>
            </a:extLst>
          </p:cNvPr>
          <p:cNvSpPr>
            <a:spLocks noGrp="1"/>
          </p:cNvSpPr>
          <p:nvPr>
            <p:ph type="title"/>
          </p:nvPr>
        </p:nvSpPr>
        <p:spPr/>
        <p:txBody>
          <a:bodyPr>
            <a:normAutofit/>
          </a:bodyPr>
          <a:lstStyle/>
          <a:p>
            <a:r>
              <a:rPr lang="es-ES" sz="4800" dirty="0">
                <a:latin typeface="Futura Medium" panose="020B0602020204020303" pitchFamily="34" charset="-79"/>
                <a:cs typeface="Futura Medium" panose="020B0602020204020303" pitchFamily="34" charset="-79"/>
              </a:rPr>
              <a:t>¡¡¡MUCHAS GRACIAS!!! </a:t>
            </a:r>
          </a:p>
        </p:txBody>
      </p:sp>
      <p:sp>
        <p:nvSpPr>
          <p:cNvPr id="3" name="Marcador de texto 2">
            <a:extLst>
              <a:ext uri="{FF2B5EF4-FFF2-40B4-BE49-F238E27FC236}">
                <a16:creationId xmlns:a16="http://schemas.microsoft.com/office/drawing/2014/main" id="{E69C8D69-0A9A-F05B-3B59-C9B051337016}"/>
              </a:ext>
            </a:extLst>
          </p:cNvPr>
          <p:cNvSpPr>
            <a:spLocks noGrp="1"/>
          </p:cNvSpPr>
          <p:nvPr>
            <p:ph type="body" idx="1"/>
          </p:nvPr>
        </p:nvSpPr>
        <p:spPr/>
        <p:txBody>
          <a:bodyPr/>
          <a:lstStyle/>
          <a:p>
            <a:pPr marL="0" indent="0">
              <a:buNone/>
            </a:pPr>
            <a:r>
              <a:rPr lang="es-ES" sz="2000" dirty="0">
                <a:solidFill>
                  <a:schemeClr val="tx1"/>
                </a:solidFill>
                <a:latin typeface="Futura Medium" panose="020B0602020204020303" pitchFamily="34" charset="-79"/>
                <a:cs typeface="Futura Medium" panose="020B0602020204020303" pitchFamily="34" charset="-79"/>
              </a:rPr>
              <a:t>X: </a:t>
            </a:r>
            <a:r>
              <a:rPr lang="es-ES" sz="2000" b="1" dirty="0">
                <a:solidFill>
                  <a:schemeClr val="tx1"/>
                </a:solidFill>
                <a:latin typeface="Futura Medium" panose="020B0602020204020303" pitchFamily="34" charset="-79"/>
                <a:cs typeface="Futura Medium" panose="020B0602020204020303" pitchFamily="34" charset="-79"/>
              </a:rPr>
              <a:t>@</a:t>
            </a:r>
            <a:r>
              <a:rPr lang="es-ES" sz="2000" b="1" dirty="0" err="1">
                <a:solidFill>
                  <a:schemeClr val="tx1"/>
                </a:solidFill>
                <a:latin typeface="Futura Medium" panose="020B0602020204020303" pitchFamily="34" charset="-79"/>
                <a:cs typeface="Futura Medium" panose="020B0602020204020303" pitchFamily="34" charset="-79"/>
              </a:rPr>
              <a:t>elena_neira</a:t>
            </a:r>
            <a:endParaRPr lang="es-ES" sz="2000" b="1" dirty="0">
              <a:solidFill>
                <a:schemeClr val="tx1"/>
              </a:solidFill>
              <a:latin typeface="Futura Medium" panose="020B0602020204020303" pitchFamily="34" charset="-79"/>
              <a:cs typeface="Futura Medium" panose="020B0602020204020303" pitchFamily="34" charset="-79"/>
            </a:endParaRPr>
          </a:p>
          <a:p>
            <a:pPr marL="0" indent="0">
              <a:buNone/>
            </a:pPr>
            <a:r>
              <a:rPr lang="es-ES" sz="2000" dirty="0">
                <a:solidFill>
                  <a:schemeClr val="tx1"/>
                </a:solidFill>
                <a:latin typeface="Futura Medium" panose="020B0602020204020303" pitchFamily="34" charset="-79"/>
                <a:cs typeface="Futura Medium" panose="020B0602020204020303" pitchFamily="34" charset="-79"/>
              </a:rPr>
              <a:t>LinkedIn/IG: </a:t>
            </a:r>
            <a:r>
              <a:rPr lang="es-ES" sz="2000" b="1" dirty="0">
                <a:solidFill>
                  <a:schemeClr val="tx1"/>
                </a:solidFill>
                <a:latin typeface="Futura Medium" panose="020B0602020204020303" pitchFamily="34" charset="-79"/>
                <a:cs typeface="Futura Medium" panose="020B0602020204020303" pitchFamily="34" charset="-79"/>
              </a:rPr>
              <a:t>@eneira </a:t>
            </a:r>
          </a:p>
          <a:p>
            <a:endParaRPr lang="es-ES" dirty="0"/>
          </a:p>
        </p:txBody>
      </p:sp>
    </p:spTree>
    <p:extLst>
      <p:ext uri="{BB962C8B-B14F-4D97-AF65-F5344CB8AC3E}">
        <p14:creationId xmlns:p14="http://schemas.microsoft.com/office/powerpoint/2010/main" val="315537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FC4E59-A11B-DBF4-DA62-33952E64BA52}"/>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DESMONTANDO ALGUNOS MITOS… </a:t>
            </a:r>
          </a:p>
        </p:txBody>
      </p:sp>
      <p:sp>
        <p:nvSpPr>
          <p:cNvPr id="3" name="Marcador de contenido 2">
            <a:extLst>
              <a:ext uri="{FF2B5EF4-FFF2-40B4-BE49-F238E27FC236}">
                <a16:creationId xmlns:a16="http://schemas.microsoft.com/office/drawing/2014/main" id="{C7E3C380-C10D-B910-B844-2A7E4BD6F348}"/>
              </a:ext>
            </a:extLst>
          </p:cNvPr>
          <p:cNvSpPr>
            <a:spLocks noGrp="1"/>
          </p:cNvSpPr>
          <p:nvPr>
            <p:ph idx="1"/>
          </p:nvPr>
        </p:nvSpPr>
        <p:spPr/>
        <p:txBody>
          <a:bodyPr>
            <a:normAutofit fontScale="92500" lnSpcReduction="20000"/>
          </a:bodyPr>
          <a:lstStyle/>
          <a:p>
            <a:pPr marL="0" indent="0" algn="ctr">
              <a:buNone/>
            </a:pPr>
            <a:r>
              <a:rPr lang="es-ES" dirty="0">
                <a:latin typeface="Futura Medium" panose="020B0602020204020303" pitchFamily="34" charset="-79"/>
                <a:cs typeface="Futura Medium" panose="020B0602020204020303" pitchFamily="34" charset="-79"/>
              </a:rPr>
              <a:t>MITO 1</a:t>
            </a:r>
          </a:p>
          <a:p>
            <a:pPr marL="0" indent="0" algn="ctr">
              <a:buNone/>
            </a:pPr>
            <a:r>
              <a:rPr lang="es-ES" dirty="0">
                <a:latin typeface="Futura Medium" panose="020B0602020204020303" pitchFamily="34" charset="-79"/>
                <a:cs typeface="Futura Medium" panose="020B0602020204020303" pitchFamily="34" charset="-79"/>
              </a:rPr>
              <a:t>La Generación Zeta está altamente digitalizada y, por tanto, tiene escaso interés en asistir al cine, que se ha reemplazado por otras opciones de ocio y entretenimiento. </a:t>
            </a:r>
          </a:p>
          <a:p>
            <a:pPr marL="0" indent="0" algn="ctr">
              <a:buNone/>
            </a:pPr>
            <a:endParaRPr lang="es-ES" dirty="0">
              <a:latin typeface="Futura Medium" panose="020B0602020204020303" pitchFamily="34" charset="-79"/>
              <a:cs typeface="Futura Medium" panose="020B0602020204020303" pitchFamily="34" charset="-79"/>
            </a:endParaRPr>
          </a:p>
          <a:p>
            <a:pPr marL="0" indent="0" algn="ctr">
              <a:buNone/>
            </a:pPr>
            <a:r>
              <a:rPr lang="es-ES" dirty="0">
                <a:latin typeface="Futura Medium" panose="020B0602020204020303" pitchFamily="34" charset="-79"/>
                <a:cs typeface="Futura Medium" panose="020B0602020204020303" pitchFamily="34" charset="-79"/>
              </a:rPr>
              <a:t>REALIDAD</a:t>
            </a:r>
          </a:p>
          <a:p>
            <a:pPr marL="0" indent="0" algn="ctr">
              <a:buNone/>
            </a:pPr>
            <a:r>
              <a:rPr lang="es-ES" dirty="0">
                <a:latin typeface="Futura Medium" panose="020B0602020204020303" pitchFamily="34" charset="-79"/>
                <a:cs typeface="Futura Medium" panose="020B0602020204020303" pitchFamily="34" charset="-79"/>
              </a:rPr>
              <a:t>Aunque la asistencia al cine no es tan prevalente como en generaciones pasadas, los Zetas muestran un claro interés por las películas en pantalla grande. ¿La clave? eWOM. Las RRSS son factores clave en la formalización de una decisión de ir al cine. </a:t>
            </a:r>
          </a:p>
        </p:txBody>
      </p:sp>
    </p:spTree>
    <p:extLst>
      <p:ext uri="{BB962C8B-B14F-4D97-AF65-F5344CB8AC3E}">
        <p14:creationId xmlns:p14="http://schemas.microsoft.com/office/powerpoint/2010/main" val="416535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B9BF8-8422-DFC1-B58B-E7BDCEC2E8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81DFBAF-C384-8509-6BEF-59D5C056634C}"/>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DESMONTANDO ALGUNOS MITOS… </a:t>
            </a:r>
          </a:p>
        </p:txBody>
      </p:sp>
      <p:sp>
        <p:nvSpPr>
          <p:cNvPr id="3" name="Marcador de contenido 2">
            <a:extLst>
              <a:ext uri="{FF2B5EF4-FFF2-40B4-BE49-F238E27FC236}">
                <a16:creationId xmlns:a16="http://schemas.microsoft.com/office/drawing/2014/main" id="{E3C9F668-B864-2428-DCBF-8CBDB4602D91}"/>
              </a:ext>
            </a:extLst>
          </p:cNvPr>
          <p:cNvSpPr>
            <a:spLocks noGrp="1"/>
          </p:cNvSpPr>
          <p:nvPr>
            <p:ph idx="1"/>
          </p:nvPr>
        </p:nvSpPr>
        <p:spPr/>
        <p:txBody>
          <a:bodyPr>
            <a:normAutofit fontScale="92500" lnSpcReduction="10000"/>
          </a:bodyPr>
          <a:lstStyle/>
          <a:p>
            <a:pPr marL="0" indent="0" algn="ctr">
              <a:buNone/>
            </a:pPr>
            <a:r>
              <a:rPr lang="es-ES" dirty="0">
                <a:latin typeface="Futura Medium" panose="020B0602020204020303" pitchFamily="34" charset="-79"/>
                <a:cs typeface="Futura Medium" panose="020B0602020204020303" pitchFamily="34" charset="-79"/>
              </a:rPr>
              <a:t>MITO 2</a:t>
            </a:r>
          </a:p>
          <a:p>
            <a:pPr marL="0" indent="0" algn="ctr">
              <a:buNone/>
            </a:pPr>
            <a:r>
              <a:rPr lang="es-ES" dirty="0">
                <a:latin typeface="Futura Medium" panose="020B0602020204020303" pitchFamily="34" charset="-79"/>
                <a:cs typeface="Futura Medium" panose="020B0602020204020303" pitchFamily="34" charset="-79"/>
              </a:rPr>
              <a:t>Las plataformas de streaming son las principales responsables de la erosión del hábito de asistencia al cine. </a:t>
            </a:r>
          </a:p>
          <a:p>
            <a:pPr marL="0" indent="0" algn="ctr">
              <a:buNone/>
            </a:pPr>
            <a:endParaRPr lang="es-ES" dirty="0">
              <a:latin typeface="Futura Medium" panose="020B0602020204020303" pitchFamily="34" charset="-79"/>
              <a:cs typeface="Futura Medium" panose="020B0602020204020303" pitchFamily="34" charset="-79"/>
            </a:endParaRPr>
          </a:p>
          <a:p>
            <a:pPr marL="0" indent="0" algn="ctr">
              <a:buNone/>
            </a:pPr>
            <a:r>
              <a:rPr lang="es-ES" dirty="0">
                <a:latin typeface="Futura Medium" panose="020B0602020204020303" pitchFamily="34" charset="-79"/>
                <a:cs typeface="Futura Medium" panose="020B0602020204020303" pitchFamily="34" charset="-79"/>
              </a:rPr>
              <a:t>REALIDAD</a:t>
            </a:r>
          </a:p>
          <a:p>
            <a:pPr marL="0" indent="0" algn="ctr">
              <a:buNone/>
            </a:pPr>
            <a:r>
              <a:rPr lang="es-ES" dirty="0">
                <a:latin typeface="Futura Medium" panose="020B0602020204020303" pitchFamily="34" charset="-79"/>
                <a:cs typeface="Futura Medium" panose="020B0602020204020303" pitchFamily="34" charset="-79"/>
              </a:rPr>
              <a:t>Son hábitos complementarios. Las plataformas proporcionan comodidad y asequibilidad. Los cines satisfacen una necesidad más hedonista que no tiene competencia. Las plataformas pueden funcionar como palanca hacia las salas. </a:t>
            </a:r>
          </a:p>
        </p:txBody>
      </p:sp>
    </p:spTree>
    <p:extLst>
      <p:ext uri="{BB962C8B-B14F-4D97-AF65-F5344CB8AC3E}">
        <p14:creationId xmlns:p14="http://schemas.microsoft.com/office/powerpoint/2010/main" val="206704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2F13-28E7-56C5-C667-B7BD28DACE7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3BD5061-398C-AB92-EF0B-51D7F9ADF60D}"/>
              </a:ext>
            </a:extLst>
          </p:cNvPr>
          <p:cNvSpPr>
            <a:spLocks noGrp="1"/>
          </p:cNvSpPr>
          <p:nvPr>
            <p:ph type="title"/>
          </p:nvPr>
        </p:nvSpPr>
        <p:spPr/>
        <p:txBody>
          <a:bodyPr/>
          <a:lstStyle/>
          <a:p>
            <a:r>
              <a:rPr lang="es-ES" dirty="0">
                <a:latin typeface="Futura Medium" panose="020B0602020204020303" pitchFamily="34" charset="-79"/>
                <a:cs typeface="Futura Medium" panose="020B0602020204020303" pitchFamily="34" charset="-79"/>
              </a:rPr>
              <a:t>DESMONTANDO ALGUNOS MITOS… </a:t>
            </a:r>
          </a:p>
        </p:txBody>
      </p:sp>
      <p:sp>
        <p:nvSpPr>
          <p:cNvPr id="3" name="Marcador de contenido 2">
            <a:extLst>
              <a:ext uri="{FF2B5EF4-FFF2-40B4-BE49-F238E27FC236}">
                <a16:creationId xmlns:a16="http://schemas.microsoft.com/office/drawing/2014/main" id="{83C429D3-D5A8-0C10-1967-17C086437B9E}"/>
              </a:ext>
            </a:extLst>
          </p:cNvPr>
          <p:cNvSpPr>
            <a:spLocks noGrp="1"/>
          </p:cNvSpPr>
          <p:nvPr>
            <p:ph idx="1"/>
          </p:nvPr>
        </p:nvSpPr>
        <p:spPr/>
        <p:txBody>
          <a:bodyPr>
            <a:normAutofit fontScale="92500" lnSpcReduction="20000"/>
          </a:bodyPr>
          <a:lstStyle/>
          <a:p>
            <a:pPr marL="0" indent="0" algn="ctr">
              <a:buNone/>
            </a:pPr>
            <a:r>
              <a:rPr lang="es-ES" dirty="0">
                <a:latin typeface="Futura Medium" panose="020B0602020204020303" pitchFamily="34" charset="-79"/>
                <a:cs typeface="Futura Medium" panose="020B0602020204020303" pitchFamily="34" charset="-79"/>
              </a:rPr>
              <a:t>MITO 3</a:t>
            </a:r>
          </a:p>
          <a:p>
            <a:pPr marL="0" indent="0" algn="ctr">
              <a:buNone/>
            </a:pPr>
            <a:r>
              <a:rPr lang="es-ES" dirty="0">
                <a:latin typeface="Futura Medium" panose="020B0602020204020303" pitchFamily="34" charset="-79"/>
                <a:cs typeface="Futura Medium" panose="020B0602020204020303" pitchFamily="34" charset="-79"/>
              </a:rPr>
              <a:t>El precio no es un factor determinante en la decisión de asistir a las salas de cine. </a:t>
            </a:r>
          </a:p>
          <a:p>
            <a:pPr marL="0" indent="0" algn="ctr">
              <a:buNone/>
            </a:pPr>
            <a:endParaRPr lang="es-ES" dirty="0">
              <a:latin typeface="Futura Medium" panose="020B0602020204020303" pitchFamily="34" charset="-79"/>
              <a:cs typeface="Futura Medium" panose="020B0602020204020303" pitchFamily="34" charset="-79"/>
            </a:endParaRPr>
          </a:p>
          <a:p>
            <a:pPr marL="0" indent="0" algn="ctr">
              <a:buNone/>
            </a:pPr>
            <a:r>
              <a:rPr lang="es-ES" dirty="0">
                <a:latin typeface="Futura Medium" panose="020B0602020204020303" pitchFamily="34" charset="-79"/>
                <a:cs typeface="Futura Medium" panose="020B0602020204020303" pitchFamily="34" charset="-79"/>
              </a:rPr>
              <a:t>REALIDAD</a:t>
            </a:r>
          </a:p>
          <a:p>
            <a:pPr marL="0" indent="0" algn="ctr">
              <a:buNone/>
            </a:pPr>
            <a:r>
              <a:rPr lang="es-ES" b="0" i="0" u="none" strike="noStrike" dirty="0">
                <a:solidFill>
                  <a:srgbClr val="000000"/>
                </a:solidFill>
                <a:effectLst/>
                <a:latin typeface="Futura Medium" panose="020B0602020204020303" pitchFamily="34" charset="-79"/>
                <a:cs typeface="Futura Medium" panose="020B0602020204020303" pitchFamily="34" charset="-79"/>
              </a:rPr>
              <a:t>La percepción de que “el cine es caro” </a:t>
            </a:r>
            <a:r>
              <a:rPr lang="es-ES" dirty="0">
                <a:solidFill>
                  <a:srgbClr val="000000"/>
                </a:solidFill>
                <a:latin typeface="Futura Medium" panose="020B0602020204020303" pitchFamily="34" charset="-79"/>
                <a:cs typeface="Futura Medium" panose="020B0602020204020303" pitchFamily="34" charset="-79"/>
              </a:rPr>
              <a:t>es persistente y </a:t>
            </a:r>
            <a:r>
              <a:rPr lang="es-ES" b="0" i="0" u="none" strike="noStrike" dirty="0">
                <a:solidFill>
                  <a:srgbClr val="000000"/>
                </a:solidFill>
                <a:effectLst/>
                <a:latin typeface="Futura Medium" panose="020B0602020204020303" pitchFamily="34" charset="-79"/>
                <a:cs typeface="Futura Medium" panose="020B0602020204020303" pitchFamily="34" charset="-79"/>
              </a:rPr>
              <a:t>surge de la combinación de varios aspectos: el incremento en el precio de las entradas, el coste de la restauración, la competencia con servicios de streaming más económicos y las diferencias de poder adquisitivo entre los consumidores. </a:t>
            </a:r>
            <a:endParaRPr lang="es-ES"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87684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15DAB31-007C-E5EB-E386-31C1E5C09459}"/>
              </a:ext>
            </a:extLst>
          </p:cNvPr>
          <p:cNvPicPr>
            <a:picLocks noChangeAspect="1"/>
          </p:cNvPicPr>
          <p:nvPr/>
        </p:nvPicPr>
        <p:blipFill>
          <a:blip r:embed="rId2"/>
          <a:stretch>
            <a:fillRect/>
          </a:stretch>
        </p:blipFill>
        <p:spPr>
          <a:xfrm>
            <a:off x="237131" y="1247194"/>
            <a:ext cx="8669738" cy="4890848"/>
          </a:xfrm>
          <a:prstGeom prst="rect">
            <a:avLst/>
          </a:prstGeom>
        </p:spPr>
      </p:pic>
    </p:spTree>
    <p:extLst>
      <p:ext uri="{BB962C8B-B14F-4D97-AF65-F5344CB8AC3E}">
        <p14:creationId xmlns:p14="http://schemas.microsoft.com/office/powerpoint/2010/main" val="1350518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CEE0-6B5C-911A-947A-B80C422B920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02366A4-1AF6-0663-E5C0-E1C20119A2C9}"/>
              </a:ext>
            </a:extLst>
          </p:cNvPr>
          <p:cNvSpPr>
            <a:spLocks noGrp="1"/>
          </p:cNvSpPr>
          <p:nvPr>
            <p:ph type="title"/>
          </p:nvPr>
        </p:nvSpPr>
        <p:spPr/>
        <p:txBody>
          <a:bodyPr>
            <a:normAutofit/>
          </a:bodyPr>
          <a:lstStyle/>
          <a:p>
            <a:r>
              <a:rPr lang="es-ES" dirty="0">
                <a:latin typeface="Futura Medium" panose="020B0602020204020303" pitchFamily="34" charset="-79"/>
                <a:cs typeface="Futura Medium" panose="020B0602020204020303" pitchFamily="34" charset="-79"/>
              </a:rPr>
              <a:t>LO QUE LAS CIFRAS DE RECAUDACIÓN ESCONDEN</a:t>
            </a:r>
          </a:p>
        </p:txBody>
      </p:sp>
      <p:pic>
        <p:nvPicPr>
          <p:cNvPr id="7" name="Imagen 6" descr="Pantalla de computadora&#10;&#10;Descripción generada automáticamente con confianza media">
            <a:extLst>
              <a:ext uri="{FF2B5EF4-FFF2-40B4-BE49-F238E27FC236}">
                <a16:creationId xmlns:a16="http://schemas.microsoft.com/office/drawing/2014/main" id="{634B0A00-1B86-0619-0C6A-0995E7FCE7D3}"/>
              </a:ext>
            </a:extLst>
          </p:cNvPr>
          <p:cNvPicPr>
            <a:picLocks noChangeAspect="1"/>
          </p:cNvPicPr>
          <p:nvPr/>
        </p:nvPicPr>
        <p:blipFill>
          <a:blip r:embed="rId3"/>
          <a:stretch>
            <a:fillRect/>
          </a:stretch>
        </p:blipFill>
        <p:spPr>
          <a:xfrm>
            <a:off x="248881" y="2905348"/>
            <a:ext cx="8646238" cy="2637102"/>
          </a:xfrm>
          <a:prstGeom prst="rect">
            <a:avLst/>
          </a:prstGeom>
        </p:spPr>
      </p:pic>
      <p:sp>
        <p:nvSpPr>
          <p:cNvPr id="3" name="CuadroTexto 2">
            <a:extLst>
              <a:ext uri="{FF2B5EF4-FFF2-40B4-BE49-F238E27FC236}">
                <a16:creationId xmlns:a16="http://schemas.microsoft.com/office/drawing/2014/main" id="{E446F969-9109-5369-B9CF-7F87B5F3EA5F}"/>
              </a:ext>
            </a:extLst>
          </p:cNvPr>
          <p:cNvSpPr txBox="1"/>
          <p:nvPr/>
        </p:nvSpPr>
        <p:spPr>
          <a:xfrm>
            <a:off x="7714593" y="6492874"/>
            <a:ext cx="2104040" cy="246221"/>
          </a:xfrm>
          <a:prstGeom prst="rect">
            <a:avLst/>
          </a:prstGeom>
          <a:noFill/>
        </p:spPr>
        <p:txBody>
          <a:bodyPr wrap="square" rtlCol="0">
            <a:spAutoFit/>
          </a:bodyPr>
          <a:lstStyle/>
          <a:p>
            <a:r>
              <a:rPr lang="es-ES" sz="1000" dirty="0">
                <a:latin typeface="Futura Medium" panose="020B0602020204020303" pitchFamily="34" charset="-79"/>
                <a:cs typeface="Futura Medium" panose="020B0602020204020303" pitchFamily="34" charset="-79"/>
              </a:rPr>
              <a:t>Fuente: ComScore</a:t>
            </a:r>
          </a:p>
        </p:txBody>
      </p:sp>
    </p:spTree>
    <p:extLst>
      <p:ext uri="{BB962C8B-B14F-4D97-AF65-F5344CB8AC3E}">
        <p14:creationId xmlns:p14="http://schemas.microsoft.com/office/powerpoint/2010/main" val="252819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D576A-7380-DF9F-C158-013D40ED032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4FDFBF6-150B-BAE5-7D8C-1FC0CE177B85}"/>
              </a:ext>
            </a:extLst>
          </p:cNvPr>
          <p:cNvSpPr>
            <a:spLocks noGrp="1"/>
          </p:cNvSpPr>
          <p:nvPr>
            <p:ph type="title"/>
          </p:nvPr>
        </p:nvSpPr>
        <p:spPr/>
        <p:txBody>
          <a:bodyPr>
            <a:normAutofit/>
          </a:bodyPr>
          <a:lstStyle/>
          <a:p>
            <a:r>
              <a:rPr lang="es-ES" dirty="0">
                <a:latin typeface="Futura Medium" panose="020B0602020204020303" pitchFamily="34" charset="-79"/>
                <a:cs typeface="Futura Medium" panose="020B0602020204020303" pitchFamily="34" charset="-79"/>
              </a:rPr>
              <a:t>LO QUE LAS CIFRAS DE RECAUDACIÓN ESCONDEN</a:t>
            </a:r>
          </a:p>
        </p:txBody>
      </p:sp>
      <p:pic>
        <p:nvPicPr>
          <p:cNvPr id="6" name="Imagen 5" descr="Tabla&#10;&#10;Descripción generada automáticamente">
            <a:extLst>
              <a:ext uri="{FF2B5EF4-FFF2-40B4-BE49-F238E27FC236}">
                <a16:creationId xmlns:a16="http://schemas.microsoft.com/office/drawing/2014/main" id="{5E10B759-011C-F8D0-92F6-C7DA4734483A}"/>
              </a:ext>
            </a:extLst>
          </p:cNvPr>
          <p:cNvPicPr>
            <a:picLocks noChangeAspect="1"/>
          </p:cNvPicPr>
          <p:nvPr/>
        </p:nvPicPr>
        <p:blipFill>
          <a:blip r:embed="rId3"/>
          <a:stretch>
            <a:fillRect/>
          </a:stretch>
        </p:blipFill>
        <p:spPr>
          <a:xfrm>
            <a:off x="366599" y="2052108"/>
            <a:ext cx="8410801" cy="2963954"/>
          </a:xfrm>
          <a:prstGeom prst="rect">
            <a:avLst/>
          </a:prstGeom>
        </p:spPr>
      </p:pic>
      <p:sp>
        <p:nvSpPr>
          <p:cNvPr id="8" name="CuadroTexto 7">
            <a:extLst>
              <a:ext uri="{FF2B5EF4-FFF2-40B4-BE49-F238E27FC236}">
                <a16:creationId xmlns:a16="http://schemas.microsoft.com/office/drawing/2014/main" id="{433E2732-DFCC-B5E9-72FC-9099CC9A2684}"/>
              </a:ext>
            </a:extLst>
          </p:cNvPr>
          <p:cNvSpPr txBox="1"/>
          <p:nvPr/>
        </p:nvSpPr>
        <p:spPr>
          <a:xfrm>
            <a:off x="7725380" y="6492874"/>
            <a:ext cx="2104040" cy="246221"/>
          </a:xfrm>
          <a:prstGeom prst="rect">
            <a:avLst/>
          </a:prstGeom>
          <a:noFill/>
        </p:spPr>
        <p:txBody>
          <a:bodyPr wrap="square" rtlCol="0">
            <a:spAutoFit/>
          </a:bodyPr>
          <a:lstStyle/>
          <a:p>
            <a:r>
              <a:rPr lang="es-ES" sz="1000" dirty="0">
                <a:latin typeface="Futura Medium" panose="020B0602020204020303" pitchFamily="34" charset="-79"/>
                <a:cs typeface="Futura Medium" panose="020B0602020204020303" pitchFamily="34" charset="-79"/>
              </a:rPr>
              <a:t>Fuente: ComScore</a:t>
            </a:r>
          </a:p>
        </p:txBody>
      </p:sp>
    </p:spTree>
    <p:extLst>
      <p:ext uri="{BB962C8B-B14F-4D97-AF65-F5344CB8AC3E}">
        <p14:creationId xmlns:p14="http://schemas.microsoft.com/office/powerpoint/2010/main" val="3271335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E5342-0315-C0A8-3446-D7CBDD05E5A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54FF376-62D3-FAF0-5BF8-230F72A8918A}"/>
              </a:ext>
            </a:extLst>
          </p:cNvPr>
          <p:cNvSpPr>
            <a:spLocks noGrp="1"/>
          </p:cNvSpPr>
          <p:nvPr>
            <p:ph type="title"/>
          </p:nvPr>
        </p:nvSpPr>
        <p:spPr/>
        <p:txBody>
          <a:bodyPr>
            <a:normAutofit/>
          </a:bodyPr>
          <a:lstStyle/>
          <a:p>
            <a:r>
              <a:rPr lang="es-ES" dirty="0">
                <a:latin typeface="Futura Medium" panose="020B0602020204020303" pitchFamily="34" charset="-79"/>
                <a:cs typeface="Futura Medium" panose="020B0602020204020303" pitchFamily="34" charset="-79"/>
              </a:rPr>
              <a:t>LO QUE LAS CIFRAS DE RECAUDACIÓN ESCONDEN</a:t>
            </a:r>
          </a:p>
        </p:txBody>
      </p:sp>
      <p:sp>
        <p:nvSpPr>
          <p:cNvPr id="3" name="Marcador de contenido 2">
            <a:extLst>
              <a:ext uri="{FF2B5EF4-FFF2-40B4-BE49-F238E27FC236}">
                <a16:creationId xmlns:a16="http://schemas.microsoft.com/office/drawing/2014/main" id="{4F2269D6-6468-5823-E6BF-936EE9243C20}"/>
              </a:ext>
            </a:extLst>
          </p:cNvPr>
          <p:cNvSpPr>
            <a:spLocks noGrp="1"/>
          </p:cNvSpPr>
          <p:nvPr>
            <p:ph idx="1"/>
          </p:nvPr>
        </p:nvSpPr>
        <p:spPr>
          <a:xfrm>
            <a:off x="628650" y="2045628"/>
            <a:ext cx="7886700" cy="4351338"/>
          </a:xfrm>
        </p:spPr>
        <p:txBody>
          <a:bodyPr/>
          <a:lstStyle/>
          <a:p>
            <a:r>
              <a:rPr lang="es-ES" dirty="0">
                <a:latin typeface="Futura Medium" panose="020B0602020204020303" pitchFamily="34" charset="-79"/>
                <a:cs typeface="Futura Medium" panose="020B0602020204020303" pitchFamily="34" charset="-79"/>
              </a:rPr>
              <a:t>‘Blockbusterización’ de la taquilla. </a:t>
            </a:r>
          </a:p>
          <a:p>
            <a:r>
              <a:rPr lang="es-ES" dirty="0">
                <a:latin typeface="Futura Medium" panose="020B0602020204020303" pitchFamily="34" charset="-79"/>
                <a:cs typeface="Futura Medium" panose="020B0602020204020303" pitchFamily="34" charset="-79"/>
              </a:rPr>
              <a:t>Nuevas derivaciones de la cultura y el entretenimiento. </a:t>
            </a:r>
          </a:p>
          <a:p>
            <a:r>
              <a:rPr lang="es-ES" dirty="0">
                <a:latin typeface="Futura Medium" panose="020B0602020204020303" pitchFamily="34" charset="-79"/>
                <a:cs typeface="Futura Medium" panose="020B0602020204020303" pitchFamily="34" charset="-79"/>
              </a:rPr>
              <a:t>Las salas se han vuelto muy sensibles a la película-evento. </a:t>
            </a:r>
          </a:p>
          <a:p>
            <a:endParaRPr lang="es-ES"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66475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152</TotalTime>
  <Words>627</Words>
  <Application>Microsoft Macintosh PowerPoint</Application>
  <PresentationFormat>Presentación en pantalla (4:3)</PresentationFormat>
  <Paragraphs>65</Paragraphs>
  <Slides>26</Slides>
  <Notes>6</Notes>
  <HiddenSlides>0</HiddenSlides>
  <MMClips>6</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26</vt:i4>
      </vt:variant>
    </vt:vector>
  </HeadingPairs>
  <TitlesOfParts>
    <vt:vector size="32" baseType="lpstr">
      <vt:lpstr>Aptos</vt:lpstr>
      <vt:lpstr>Aptos Display</vt:lpstr>
      <vt:lpstr>Arial</vt:lpstr>
      <vt:lpstr>FUTURA MEDIUM</vt:lpstr>
      <vt:lpstr>FUTURA MEDIUM</vt:lpstr>
      <vt:lpstr>Tema de Office</vt:lpstr>
      <vt:lpstr>NUEVAS FORMAS DE CONSUMO Y ASISTENCIA A LAS SALAS Retos y oportunidades</vt:lpstr>
      <vt:lpstr>SOBRE MI </vt:lpstr>
      <vt:lpstr>DESMONTANDO ALGUNOS MITOS… </vt:lpstr>
      <vt:lpstr>DESMONTANDO ALGUNOS MITOS… </vt:lpstr>
      <vt:lpstr>DESMONTANDO ALGUNOS MITOS… </vt:lpstr>
      <vt:lpstr>Presentación de PowerPoint</vt:lpstr>
      <vt:lpstr>LO QUE LAS CIFRAS DE RECAUDACIÓN ESCONDEN</vt:lpstr>
      <vt:lpstr>LO QUE LAS CIFRAS DE RECAUDACIÓN ESCONDEN</vt:lpstr>
      <vt:lpstr>LO QUE LAS CIFRAS DE RECAUDACIÓN ESCONDEN</vt:lpstr>
      <vt:lpstr>CAUSAS DE LA EROSIÓN EN LA ASISTENCIA A SALAS</vt:lpstr>
      <vt:lpstr>Presentación de PowerPoint</vt:lpstr>
      <vt:lpstr>Y SOBRE TODO… </vt:lpstr>
      <vt:lpstr>Presentación de PowerPoint</vt:lpstr>
      <vt:lpstr>¿QUÉ NECESITAMOS TENER EN CUENTA? </vt:lpstr>
      <vt:lpstr>Presentación de PowerPoint</vt:lpstr>
      <vt:lpstr>Presentación de PowerPoint</vt:lpstr>
      <vt:lpstr>EL CINE VENDÍA SUEÑOS… AHORA ALGO MÁS TANGIBLE.</vt:lpstr>
      <vt:lpstr>PELÍCULAS CON SNACKS PARA TIK TOK </vt:lpstr>
      <vt:lpstr>LA PROMOCIÓN… MÁS ALLÁ DE LA SALA</vt:lpstr>
      <vt:lpstr>Presentación de PowerPoint</vt:lpstr>
      <vt:lpstr>Presentación de PowerPoint</vt:lpstr>
      <vt:lpstr>Presentación de PowerPoint</vt:lpstr>
      <vt:lpstr>Y NO OLVIDAR QUE ES NECESARIO… </vt:lpstr>
      <vt:lpstr>Presentación de PowerPoint</vt:lpstr>
      <vt:lpstr>Presentación de PowerPoint</vt:lpstr>
      <vt:lpstr>¡¡¡MUCHAS GRACIAS!!!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Elena Neira</dc:creator>
  <cp:lastModifiedBy>Elena Neira</cp:lastModifiedBy>
  <cp:revision>6</cp:revision>
  <dcterms:created xsi:type="dcterms:W3CDTF">2025-01-14T15:13:29Z</dcterms:created>
  <dcterms:modified xsi:type="dcterms:W3CDTF">2025-01-15T11:09:18Z</dcterms:modified>
</cp:coreProperties>
</file>